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0" r:id="rId3"/>
    <p:sldId id="259" r:id="rId4"/>
    <p:sldId id="261" r:id="rId5"/>
    <p:sldId id="279" r:id="rId6"/>
    <p:sldId id="262" r:id="rId7"/>
    <p:sldId id="280" r:id="rId8"/>
    <p:sldId id="334" r:id="rId9"/>
    <p:sldId id="263" r:id="rId10"/>
    <p:sldId id="335" r:id="rId11"/>
    <p:sldId id="281" r:id="rId12"/>
    <p:sldId id="282" r:id="rId13"/>
    <p:sldId id="285" r:id="rId14"/>
    <p:sldId id="332" r:id="rId15"/>
    <p:sldId id="333" r:id="rId16"/>
    <p:sldId id="283" r:id="rId17"/>
    <p:sldId id="284" r:id="rId18"/>
    <p:sldId id="286" r:id="rId19"/>
    <p:sldId id="336" r:id="rId20"/>
    <p:sldId id="287" r:id="rId21"/>
    <p:sldId id="337" r:id="rId22"/>
    <p:sldId id="288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B6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0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3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491FAA6-237D-4DC3-9AD0-053764CA1CCD}" type="datetimeFigureOut">
              <a:rPr lang="en-US"/>
              <a:pPr>
                <a:defRPr/>
              </a:pPr>
              <a:t>11/10/2012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356F01A-7088-498C-A3D7-A5E2D6521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A01A799-0436-4B17-9F0B-33672C9265AE}" type="datetimeFigureOut">
              <a:rPr lang="en-US"/>
              <a:pPr>
                <a:defRPr/>
              </a:pPr>
              <a:t>11/10/2012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6D20119-4547-4ADD-8B23-6E9A9F511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20119-4547-4ADD-8B23-6E9A9F511CD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20119-4547-4ADD-8B23-6E9A9F511CD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20119-4547-4ADD-8B23-6E9A9F511CD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20119-4547-4ADD-8B23-6E9A9F511CD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20119-4547-4ADD-8B23-6E9A9F511CD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20119-4547-4ADD-8B23-6E9A9F511CD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20119-4547-4ADD-8B23-6E9A9F511CD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20119-4547-4ADD-8B23-6E9A9F511CD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20119-4547-4ADD-8B23-6E9A9F511CD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20119-4547-4ADD-8B23-6E9A9F511CD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20119-4547-4ADD-8B23-6E9A9F511CD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20119-4547-4ADD-8B23-6E9A9F511CD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20119-4547-4ADD-8B23-6E9A9F511CD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20119-4547-4ADD-8B23-6E9A9F511CD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20119-4547-4ADD-8B23-6E9A9F511CD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ADFB58-3ED4-46BE-B613-E8DD7CD500C1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20119-4547-4ADD-8B23-6E9A9F511CD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20119-4547-4ADD-8B23-6E9A9F511CD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20119-4547-4ADD-8B23-6E9A9F511CD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20119-4547-4ADD-8B23-6E9A9F511CD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20119-4547-4ADD-8B23-6E9A9F511CD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20119-4547-4ADD-8B23-6E9A9F511CD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title.png"/>
          <p:cNvPicPr>
            <a:picLocks noChangeAspect="1"/>
          </p:cNvPicPr>
          <p:nvPr/>
        </p:nvPicPr>
        <p:blipFill>
          <a:blip r:embed="rId2" cstate="print"/>
          <a:srcRect l="43431" t="21353" b="20413"/>
          <a:stretch>
            <a:fillRect/>
          </a:stretch>
        </p:blipFill>
        <p:spPr bwMode="auto">
          <a:xfrm>
            <a:off x="0" y="0"/>
            <a:ext cx="3671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400800" cy="1600200"/>
          </a:xfrm>
        </p:spPr>
        <p:txBody>
          <a:bodyPr/>
          <a:lstStyle>
            <a:lvl1pPr algn="l">
              <a:defRPr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971800"/>
            <a:ext cx="5715000" cy="1295400"/>
          </a:xfrm>
        </p:spPr>
        <p:txBody>
          <a:bodyPr/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5943600"/>
            <a:ext cx="2133600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5715000"/>
            <a:ext cx="2667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533400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3A5FE45-90A9-4B79-AE26-F969A97D0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4209" y="2057400"/>
            <a:ext cx="5678424" cy="388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79D1B-39CA-436C-9B07-A625F0D16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43433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533401"/>
            <a:ext cx="5029200" cy="542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E90A2-F911-4428-A4E5-4BA1739C0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0A57B-97B1-434B-BF3D-AA075509C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0E2D7-A1D8-4945-9549-4D4ECCAE6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section.png"/>
          <p:cNvPicPr>
            <a:picLocks noChangeAspect="1"/>
          </p:cNvPicPr>
          <p:nvPr/>
        </p:nvPicPr>
        <p:blipFill>
          <a:blip r:embed="rId2" cstate="print"/>
          <a:srcRect l="7678" r="8563" b="31688"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057400"/>
            <a:ext cx="7391400" cy="1590675"/>
          </a:xfrm>
        </p:spPr>
        <p:txBody>
          <a:bodyPr/>
          <a:lstStyle>
            <a:lvl1pPr algn="ctr">
              <a:defRPr sz="4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546" y="3810000"/>
            <a:ext cx="5388909" cy="1423987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1500"/>
              </a:spcBef>
              <a:buFontTx/>
              <a:buNone/>
              <a:defRPr sz="18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DE132-329B-4EC8-855E-69F8B197C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FB410-966A-451B-91D8-6E8A7639E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E9E91-4AC2-4E06-B118-BAD7C5891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57297-BF63-48A8-974D-3DF010950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7D08F-C785-48B0-89C6-6287CACD3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6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8488"/>
          </a:xfrm>
        </p:spPr>
        <p:txBody>
          <a:bodyPr anchor="ctr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38150"/>
            <a:ext cx="4419600" cy="51181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439" y="2514600"/>
            <a:ext cx="1985962" cy="2362200"/>
          </a:xfrm>
        </p:spPr>
        <p:txBody>
          <a:bodyPr anchor="t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7A628-60B2-4FC8-8368-621B7D02D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6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9250"/>
          </a:xfr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050" y="685800"/>
            <a:ext cx="5264150" cy="4648200"/>
          </a:xfrm>
          <a:prstGeom prst="ellipse">
            <a:avLst/>
          </a:prstGeom>
          <a:ln w="127000">
            <a:solidFill>
              <a:schemeClr val="tx1">
                <a:alpha val="10000"/>
              </a:schemeClr>
            </a:solidFill>
          </a:ln>
          <a:effectLst>
            <a:innerShdw blurRad="190500">
              <a:prstClr val="black">
                <a:alpha val="75000"/>
              </a:prstClr>
            </a:innerShdw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104" y="2514600"/>
            <a:ext cx="1984248" cy="2359152"/>
          </a:xfrm>
        </p:spPr>
        <p:txBody>
          <a:bodyPr anchor="t" anchorCtr="0"/>
          <a:lstStyle>
            <a:lvl1pPr marL="0" indent="0">
              <a:buNone/>
              <a:defRPr sz="14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279E7-0BC8-4883-8898-E83B9E01F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Firelight content.png"/>
          <p:cNvPicPr>
            <a:picLocks noChangeAspect="1"/>
          </p:cNvPicPr>
          <p:nvPr/>
        </p:nvPicPr>
        <p:blipFill>
          <a:blip r:embed="rId14" cstate="print"/>
          <a:srcRect l="10260" t="11517" r="6261" b="87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1963" y="274638"/>
            <a:ext cx="5680075" cy="1477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057400"/>
            <a:ext cx="5029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770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2484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1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D6E57637-1DED-4A51-BD4A-01E734E01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5" r:id="rId1"/>
    <p:sldLayoutId id="2147483956" r:id="rId2"/>
    <p:sldLayoutId id="2147483966" r:id="rId3"/>
    <p:sldLayoutId id="2147483957" r:id="rId4"/>
    <p:sldLayoutId id="2147483958" r:id="rId5"/>
    <p:sldLayoutId id="2147483959" r:id="rId6"/>
    <p:sldLayoutId id="2147483960" r:id="rId7"/>
    <p:sldLayoutId id="2147483967" r:id="rId8"/>
    <p:sldLayoutId id="2147483968" r:id="rId9"/>
    <p:sldLayoutId id="2147483961" r:id="rId10"/>
    <p:sldLayoutId id="2147483962" r:id="rId11"/>
    <p:sldLayoutId id="21474839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  <a:tileRect/>
          </a:gra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buBlip>
          <a:blip r:embed="rId15"/>
        </a:buBlip>
        <a:defRPr sz="20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500"/>
        </a:spcBef>
        <a:spcAft>
          <a:spcPct val="0"/>
        </a:spcAft>
        <a:buBlip>
          <a:blip r:embed="rId16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1500"/>
        </a:spcBef>
        <a:spcAft>
          <a:spcPct val="0"/>
        </a:spcAft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1500"/>
        </a:spcBef>
        <a:spcAft>
          <a:spcPct val="0"/>
        </a:spcAft>
        <a:buBlip>
          <a:blip r:embed="rId16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1500"/>
        </a:spcBef>
        <a:spcAft>
          <a:spcPct val="0"/>
        </a:spcAft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wmf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0400" y="152400"/>
            <a:ext cx="5791200" cy="1905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/>
              <a:t>The Five Themes of Geography</a:t>
            </a:r>
          </a:p>
        </p:txBody>
      </p:sp>
      <p:pic>
        <p:nvPicPr>
          <p:cNvPr id="6147" name="Picture 6" descr="C:\Users\kmccarty\AppData\Local\Microsoft\Windows\Temporary Internet Files\Content.IE5\6A0LH1SO\MC9003358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030">
            <a:off x="5286375" y="2820988"/>
            <a:ext cx="2698750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04800"/>
            <a:ext cx="6477000" cy="7318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Arial Rounded MT Bold" pitchFamily="34" charset="0"/>
              </a:rPr>
              <a:t>Absolute Location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447800"/>
            <a:ext cx="7543800" cy="5181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latin typeface="Arial Rounded MT Bold" pitchFamily="34" charset="0"/>
                <a:cs typeface="Arial" pitchFamily="34" charset="0"/>
              </a:rPr>
              <a:t>Not easy?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 smtClean="0">
              <a:latin typeface="Arial Rounded MT Bold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latin typeface="Arial Rounded MT Bold" pitchFamily="34" charset="0"/>
                <a:cs typeface="Arial" pitchFamily="34" charset="0"/>
              </a:rPr>
              <a:t>The same is true of locations on the Earth's surface.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 smtClean="0">
              <a:latin typeface="Arial Rounded MT Bold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latin typeface="Arial Rounded MT Bold" pitchFamily="34" charset="0"/>
                <a:cs typeface="Arial" pitchFamily="34" charset="0"/>
              </a:rPr>
              <a:t>Geographers have solved this problem by creating latitude lines and longitude lines.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2400" dirty="0" smtClean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819400" y="1905000"/>
            <a:ext cx="2362200" cy="2209800"/>
            <a:chOff x="5105400" y="2514600"/>
            <a:chExt cx="3048000" cy="3048000"/>
          </a:xfrm>
        </p:grpSpPr>
        <p:pic>
          <p:nvPicPr>
            <p:cNvPr id="13317" name="Picture 11" descr="C:\Users\kmccarty\AppData\Local\Microsoft\Windows\Temporary Internet Files\Content.IE5\L32A505N\MC900437065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05400" y="2514600"/>
              <a:ext cx="3048000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8" name="Picture 13" descr="C:\Program Files\Microsoft Office\MEDIA\OFFICE12\Bullets\BD21294_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0400" y="3276600"/>
              <a:ext cx="123825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C 0.05642 0.26042 0.11284 0.52083 0.14861 0.49143 C 0.18437 0.46204 0.19375 -0.17454 0.21423 -0.17708 C 0.23472 -0.17963 0.25972 0.44745 0.27135 0.47639 C 0.28298 0.50532 0.26701 -0.0037 0.2842 -0.0037 C 0.30139 -0.0037 0.36093 0.45393 0.3743 0.47639 C 0.38767 0.49884 0.35139 0.13218 0.36423 0.13148 C 0.37708 0.13079 0.43455 0.45694 0.45139 0.47245 C 0.46823 0.48796 0.45347 0.2412 0.46562 0.22477 C 0.47777 0.20833 0.50104 0.29074 0.5243 0.37338 " pathEditMode="relative" ptsTypes="aaaaaaaa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381000"/>
            <a:ext cx="6248400" cy="7318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Arial Rounded MT Bold" pitchFamily="34" charset="0"/>
              </a:rPr>
              <a:t>Absolute Location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8229600" cy="495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itchFamily="34" charset="0"/>
                <a:cs typeface="Arial" pitchFamily="34" charset="0"/>
              </a:rPr>
              <a:t>Latitude:  </a:t>
            </a:r>
            <a:r>
              <a:rPr lang="en-US" altLang="en-US" sz="3200" dirty="0" smtClean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Measures distances north and south of the Equator</a:t>
            </a:r>
            <a:endParaRPr lang="en-US" sz="3200" dirty="0" smtClean="0">
              <a:latin typeface="Arial Rounded MT Bold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2500" dirty="0" smtClean="0"/>
          </a:p>
        </p:txBody>
      </p:sp>
      <p:pic>
        <p:nvPicPr>
          <p:cNvPr id="14340" name="Picture 6" descr="Lines of latitu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4312" y="2590800"/>
            <a:ext cx="3964887" cy="4030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Arial Rounded MT Bold" pitchFamily="34" charset="0"/>
              </a:rPr>
              <a:t>Absolute Location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8153400" cy="495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itchFamily="34" charset="0"/>
                <a:cs typeface="Arial" pitchFamily="34" charset="0"/>
              </a:rPr>
              <a:t>Longitude</a:t>
            </a:r>
            <a:r>
              <a:rPr lang="en-US" altLang="en-US" sz="2800" dirty="0" smtClean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 – measures distances east or west of the Prime Meridian</a:t>
            </a:r>
            <a:endParaRPr lang="en-US" sz="2800" dirty="0" smtClean="0">
              <a:latin typeface="Arial Rounded MT Bold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2500" dirty="0" smtClean="0"/>
          </a:p>
        </p:txBody>
      </p:sp>
      <p:pic>
        <p:nvPicPr>
          <p:cNvPr id="15364" name="Picture 6" descr="http://www.schoolofsailing.net/Images/longitu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743200"/>
            <a:ext cx="3733800" cy="3883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304800"/>
            <a:ext cx="6172200" cy="8080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Writing Coordinates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686800" cy="5029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altLang="en-US" sz="2400" dirty="0" smtClean="0">
              <a:solidFill>
                <a:schemeClr val="tx1">
                  <a:lumMod val="95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Arial Rounded MT Bold" pitchFamily="34" charset="0"/>
                <a:cs typeface="Arial" pitchFamily="34" charset="0"/>
              </a:rPr>
              <a:t>First:  Write the Degree of </a:t>
            </a:r>
            <a:r>
              <a:rPr lang="en-US" sz="2800" u="sng" dirty="0" smtClean="0">
                <a:solidFill>
                  <a:schemeClr val="tx1">
                    <a:lumMod val="95000"/>
                  </a:schemeClr>
                </a:solidFill>
                <a:latin typeface="Arial Rounded MT Bold" pitchFamily="34" charset="0"/>
                <a:cs typeface="Arial" pitchFamily="34" charset="0"/>
              </a:rPr>
              <a:t>Latitude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Arial Rounded MT Bold" pitchFamily="34" charset="0"/>
                <a:cs typeface="Arial" pitchFamily="34" charset="0"/>
              </a:rPr>
              <a:t>Example: </a:t>
            </a:r>
            <a:r>
              <a:rPr lang="en-US" sz="4000" u="sng" dirty="0" smtClean="0">
                <a:solidFill>
                  <a:schemeClr val="tx1">
                    <a:lumMod val="95000"/>
                  </a:schemeClr>
                </a:solidFill>
                <a:latin typeface="Arial Rounded MT Bold" pitchFamily="34" charset="0"/>
                <a:cs typeface="Arial" pitchFamily="34" charset="0"/>
              </a:rPr>
              <a:t>41°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endParaRPr lang="en-US" sz="2800" dirty="0" smtClean="0">
              <a:solidFill>
                <a:schemeClr val="tx1">
                  <a:lumMod val="95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Rounded MT Bold" pitchFamily="34" charset="0"/>
                <a:cs typeface="Arial" pitchFamily="34" charset="0"/>
              </a:rPr>
              <a:t>Second:  Write the </a:t>
            </a:r>
            <a:r>
              <a:rPr lang="en-US" sz="2800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Rounded MT Bold" pitchFamily="34" charset="0"/>
                <a:cs typeface="Arial" pitchFamily="34" charset="0"/>
              </a:rPr>
              <a:t>direction</a:t>
            </a: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Rounded MT Bold" pitchFamily="34" charset="0"/>
                <a:cs typeface="Arial" pitchFamily="34" charset="0"/>
              </a:rPr>
              <a:t> (North or South)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Rounded MT Bold" pitchFamily="34" charset="0"/>
                <a:cs typeface="Arial" pitchFamily="34" charset="0"/>
              </a:rPr>
              <a:t>Example: 41°</a:t>
            </a:r>
            <a:r>
              <a:rPr lang="en-US" sz="3600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Rounded MT Bold" pitchFamily="34" charset="0"/>
                <a:cs typeface="Arial" pitchFamily="34" charset="0"/>
              </a:rPr>
              <a:t>N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304800"/>
            <a:ext cx="6172200" cy="8080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Writing Coordinates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8153400" cy="4953000"/>
          </a:xfrm>
        </p:spPr>
        <p:txBody>
          <a:bodyPr>
            <a:no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Arial Rounded MT Bold" pitchFamily="34" charset="0"/>
                <a:cs typeface="Arial" pitchFamily="34" charset="0"/>
              </a:rPr>
              <a:t>Third: Write the Degree of </a:t>
            </a:r>
            <a:r>
              <a:rPr lang="en-US" sz="2800" u="sng" dirty="0" smtClean="0">
                <a:solidFill>
                  <a:schemeClr val="tx1">
                    <a:lumMod val="95000"/>
                  </a:schemeClr>
                </a:solidFill>
                <a:latin typeface="Arial Rounded MT Bold" pitchFamily="34" charset="0"/>
                <a:cs typeface="Arial" pitchFamily="34" charset="0"/>
              </a:rPr>
              <a:t>Longitude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  <a:latin typeface="Arial Rounded MT Bold" pitchFamily="34" charset="0"/>
                <a:cs typeface="Arial" pitchFamily="34" charset="0"/>
              </a:rPr>
              <a:t>Example: </a:t>
            </a:r>
            <a:r>
              <a:rPr lang="en-US" sz="3600" u="sng" dirty="0" smtClean="0">
                <a:solidFill>
                  <a:schemeClr val="tx1">
                    <a:lumMod val="95000"/>
                  </a:schemeClr>
                </a:solidFill>
                <a:latin typeface="Arial Rounded MT Bold" pitchFamily="34" charset="0"/>
                <a:cs typeface="Arial" pitchFamily="34" charset="0"/>
              </a:rPr>
              <a:t>41°N, 77°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endParaRPr lang="en-US" sz="2800" dirty="0" smtClean="0">
              <a:solidFill>
                <a:schemeClr val="tx1">
                  <a:lumMod val="95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Rounded MT Bold" pitchFamily="34" charset="0"/>
                <a:cs typeface="Arial" pitchFamily="34" charset="0"/>
              </a:rPr>
              <a:t>Last:  Write the </a:t>
            </a:r>
            <a:r>
              <a:rPr lang="en-US" sz="2800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Rounded MT Bold" pitchFamily="34" charset="0"/>
                <a:cs typeface="Arial" pitchFamily="34" charset="0"/>
              </a:rPr>
              <a:t>direction (East or West)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Rounded MT Bold" pitchFamily="34" charset="0"/>
                <a:cs typeface="Arial" pitchFamily="34" charset="0"/>
              </a:rPr>
              <a:t>Example: </a:t>
            </a:r>
            <a:r>
              <a:rPr lang="en-US" sz="3600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Rounded MT Bold" pitchFamily="34" charset="0"/>
                <a:cs typeface="Arial" pitchFamily="34" charset="0"/>
              </a:rPr>
              <a:t>41°N, </a:t>
            </a:r>
            <a:r>
              <a:rPr lang="en-US" sz="3600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Rounded MT Bold" pitchFamily="34" charset="0"/>
                <a:cs typeface="Arial" pitchFamily="34" charset="0"/>
              </a:rPr>
              <a:t>77°W</a:t>
            </a:r>
            <a:endParaRPr lang="en-US" sz="3600" u="sng" dirty="0" smtClean="0">
              <a:solidFill>
                <a:schemeClr val="bg2">
                  <a:lumMod val="60000"/>
                  <a:lumOff val="40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36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dirty="0" smtClean="0">
                <a:latin typeface="Arial Rounded MT Bold" pitchFamily="34" charset="0"/>
              </a:rPr>
              <a:t>Activity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133600"/>
            <a:ext cx="8153400" cy="2133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Arial Rounded MT Bold" pitchFamily="34" charset="0"/>
              </a:rPr>
              <a:t>Get out your map of the United States!</a:t>
            </a:r>
            <a:endParaRPr lang="en-US" sz="44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28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2500" dirty="0" smtClean="0"/>
          </a:p>
        </p:txBody>
      </p:sp>
      <p:pic>
        <p:nvPicPr>
          <p:cNvPr id="16385" name="Picture 1" descr="C:\Users\kmccarty\AppData\Local\Microsoft\Windows\Temporary Internet Files\Content.IE5\S4T0Y7QN\MC91021633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657600"/>
            <a:ext cx="5257800" cy="129473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8153400" cy="495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</a:rPr>
              <a:t>I will call out either the name of a city, lake, or coordinates. 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</a:rPr>
              <a:t>Work together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determine the answer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write it on your whiteboard.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Hold it up to be corrected</a:t>
            </a:r>
            <a:endParaRPr lang="en-US" sz="2400" dirty="0" smtClean="0">
              <a:latin typeface="Arial Rounded MT Bold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2500" dirty="0" smtClean="0"/>
          </a:p>
        </p:txBody>
      </p:sp>
      <p:pic>
        <p:nvPicPr>
          <p:cNvPr id="17412" name="Picture 4" descr="C:\Users\kmccarty\AppData\Local\Microsoft\Windows\Temporary Internet Files\Content.IE5\11B4IHLL\MC90032696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048000"/>
            <a:ext cx="298217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9600" y="2057400"/>
            <a:ext cx="3733800" cy="4114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</a:rPr>
              <a:t>1.  Philadelphia, Pennsylvania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39°N, 75°W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24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</a:rPr>
              <a:t>2. 35°N, 90°W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Memphis, Tennessee</a:t>
            </a:r>
            <a:endParaRPr lang="en-US" altLang="en-US" sz="2500" dirty="0" smtClean="0">
              <a:latin typeface="Arial Rounded MT Bold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48200" y="2057400"/>
            <a:ext cx="3810000" cy="4191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</a:rPr>
              <a:t>3.  Yellowstone Lake, Wyoming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44 ° N, 110°W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24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</a:rPr>
              <a:t>4.  32 °N, 117 °W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San Diego, California</a:t>
            </a:r>
            <a:endParaRPr lang="en-US" sz="2800" dirty="0" smtClean="0">
              <a:latin typeface="Arial Rounded MT Bold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2500" dirty="0" smtClean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  <p:bldP spid="6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152400"/>
            <a:ext cx="56388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Arial Rounded MT Bold" pitchFamily="34" charset="0"/>
              </a:rPr>
              <a:t>Relative Location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362200"/>
            <a:ext cx="8534400" cy="2286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Relative location </a:t>
            </a:r>
            <a:r>
              <a:rPr lang="en-US" altLang="en-US" sz="4400" dirty="0" smtClean="0">
                <a:solidFill>
                  <a:schemeClr val="tx1"/>
                </a:solidFill>
                <a:latin typeface="Arial Rounded MT Bold" pitchFamily="34" charset="0"/>
              </a:rPr>
              <a:t>- the location of a place when compared to other places. 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44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2500" dirty="0" smtClean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digital-topo-maps.com/county-map/pennsylvania-county-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819400"/>
            <a:ext cx="5715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152400"/>
            <a:ext cx="56388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Arial Rounded MT Bold" pitchFamily="34" charset="0"/>
              </a:rPr>
              <a:t>Relative Location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7848600" cy="2438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300" dirty="0" smtClean="0">
                <a:solidFill>
                  <a:schemeClr val="tx1"/>
                </a:solidFill>
                <a:latin typeface="Arial Rounded MT Bold" pitchFamily="34" charset="0"/>
              </a:rPr>
              <a:t>Example - the </a:t>
            </a:r>
            <a:r>
              <a:rPr lang="en-US" sz="2300" i="1" dirty="0" smtClean="0">
                <a:solidFill>
                  <a:schemeClr val="tx1"/>
                </a:solidFill>
                <a:latin typeface="Arial Rounded MT Bold" pitchFamily="34" charset="0"/>
              </a:rPr>
              <a:t>Relative Location </a:t>
            </a:r>
            <a:r>
              <a:rPr lang="en-US" sz="2300" dirty="0" smtClean="0">
                <a:solidFill>
                  <a:schemeClr val="tx1"/>
                </a:solidFill>
                <a:latin typeface="Arial Rounded MT Bold" pitchFamily="34" charset="0"/>
              </a:rPr>
              <a:t>of </a:t>
            </a:r>
            <a:r>
              <a:rPr lang="en-US" sz="2300" dirty="0" smtClean="0">
                <a:solidFill>
                  <a:schemeClr val="tx1"/>
                </a:solidFill>
                <a:latin typeface="Arial Rounded MT Bold" pitchFamily="34" charset="0"/>
              </a:rPr>
              <a:t>Pennsylvania is </a:t>
            </a:r>
            <a:r>
              <a:rPr lang="en-US" sz="2300" dirty="0" smtClean="0">
                <a:solidFill>
                  <a:schemeClr val="tx1"/>
                </a:solidFill>
                <a:latin typeface="Arial Rounded MT Bold" pitchFamily="34" charset="0"/>
              </a:rPr>
              <a:t>south of south of </a:t>
            </a:r>
            <a:r>
              <a:rPr lang="en-US" sz="2300" dirty="0" smtClean="0">
                <a:solidFill>
                  <a:schemeClr val="tx1"/>
                </a:solidFill>
                <a:latin typeface="Arial Rounded MT Bold" pitchFamily="34" charset="0"/>
              </a:rPr>
              <a:t>New York, east of Ohio, and north of Maryland</a:t>
            </a:r>
            <a:endParaRPr lang="en-US" sz="2300" dirty="0" smtClean="0">
              <a:latin typeface="Arial Rounded MT Bold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2500" dirty="0" smtClean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0400" y="152400"/>
            <a:ext cx="5791200" cy="1905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/>
              <a:t>The Five Themes of Geography</a:t>
            </a:r>
          </a:p>
        </p:txBody>
      </p:sp>
      <p:pic>
        <p:nvPicPr>
          <p:cNvPr id="7171" name="Picture 6" descr="C:\Users\kmccarty\AppData\Local\Microsoft\Windows\Temporary Internet Files\Content.IE5\6A0LH1SO\MC9003358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030">
            <a:off x="5341938" y="3643313"/>
            <a:ext cx="2144712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733800" y="2590800"/>
            <a:ext cx="5105400" cy="838200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rPr>
              <a:t>Day 1: Location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Arial Rounded MT Bold" pitchFamily="34" charset="0"/>
              </a:rPr>
              <a:t>Relative Location: Activity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8153400" cy="495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</a:rPr>
              <a:t>Everyone get in to groups and 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</a:rPr>
              <a:t>get out your map of Europe</a:t>
            </a:r>
            <a:endParaRPr lang="en-US" sz="28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2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2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2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2500" dirty="0" smtClean="0"/>
          </a:p>
        </p:txBody>
      </p:sp>
      <p:pic>
        <p:nvPicPr>
          <p:cNvPr id="8193" name="Picture 1" descr="C:\Users\kmccarty\AppData\Local\Microsoft\Windows\Temporary Internet Files\Content.IE5\PDLH98J9\MC90010111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743200"/>
            <a:ext cx="3276600" cy="375111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kmccarty\AppData\Local\Microsoft\Windows\Temporary Internet Files\Content.IE5\YZO8LYM5\MC90008852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"/>
            <a:ext cx="8325874" cy="609600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990600"/>
            <a:ext cx="6400800" cy="4419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1200" dirty="0" smtClean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1. Teacher calls a location.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2. Groups determine the relative location.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3.  Write the answer on your whiteboard and hold it up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4. Class discusses each location.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2500" dirty="0" smtClean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249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Arial Rounded MT Bold" pitchFamily="34" charset="0"/>
              </a:rPr>
              <a:t>Relative Location: Activity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9600" y="2057400"/>
            <a:ext cx="3733800" cy="4114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</a:rPr>
              <a:t>1.  Paris, France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</a:rPr>
              <a:t>2. The Ionian Sea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</a:rPr>
              <a:t>3.  Rome, Italy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2500" dirty="0" smtClean="0"/>
          </a:p>
        </p:txBody>
      </p:sp>
      <p:sp>
        <p:nvSpPr>
          <p:cNvPr id="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48200" y="2057400"/>
            <a:ext cx="3810000" cy="4191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</a:rPr>
              <a:t>4.  Athens, Greece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</a:rPr>
              <a:t>5.  Sicily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</a:rPr>
              <a:t>6.  The Strait of Gibraltar  </a:t>
            </a:r>
            <a:endParaRPr lang="en-US" altLang="en-US" sz="25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build="p" autoUpdateAnimBg="0"/>
      <p:bldP spid="6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Arial Rounded MT Bold" pitchFamily="34" charset="0"/>
              </a:rPr>
              <a:t>Geography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8800"/>
            <a:ext cx="3662363" cy="4302125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3200" dirty="0" smtClean="0">
                <a:solidFill>
                  <a:srgbClr val="FF9900"/>
                </a:solidFill>
                <a:latin typeface="Arial Rounded MT Bold" pitchFamily="34" charset="0"/>
              </a:rPr>
              <a:t>Geography</a:t>
            </a:r>
            <a:r>
              <a:rPr lang="en-US" altLang="en-US" sz="3200" dirty="0" smtClean="0">
                <a:latin typeface="Arial Rounded MT Bold" pitchFamily="34" charset="0"/>
              </a:rPr>
              <a:t> – the study of the Earth’s physical and cultural features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3200" dirty="0" smtClean="0">
              <a:latin typeface="Arial Rounded MT Bold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3200" dirty="0" smtClean="0">
                <a:latin typeface="Arial Rounded MT Bold" pitchFamily="34" charset="0"/>
              </a:rPr>
              <a:t>It means writing about or describing the earth.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28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500" dirty="0" smtClean="0"/>
          </a:p>
        </p:txBody>
      </p:sp>
      <p:pic>
        <p:nvPicPr>
          <p:cNvPr id="5124" name="Picture 8" descr="geo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2133600"/>
            <a:ext cx="3825875" cy="4006850"/>
          </a:xfr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Geography's Five Themes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057400"/>
            <a:ext cx="3962400" cy="36576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b="1" dirty="0" smtClean="0"/>
              <a:t>Location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b="1" dirty="0" smtClean="0"/>
              <a:t>Place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b="1" dirty="0" smtClean="0"/>
              <a:t>Regions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b="1" dirty="0" smtClean="0"/>
              <a:t>Movement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b="1" dirty="0" smtClean="0"/>
              <a:t>Human-Environment Interaction</a:t>
            </a:r>
            <a:endParaRPr lang="en-US" sz="2800" dirty="0" smtClean="0"/>
          </a:p>
        </p:txBody>
      </p:sp>
      <p:pic>
        <p:nvPicPr>
          <p:cNvPr id="6151" name="Picture 7" descr="G:\Wyoming D40\DSC_75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784254" y="2311748"/>
            <a:ext cx="5156895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1"/>
            <a:ext cx="7696200" cy="91439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Arial Rounded MT Bold" pitchFamily="34" charset="0"/>
              </a:rPr>
              <a:t>Questions we will answer…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4038600" cy="41148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>
                <a:latin typeface="Arial Rounded MT Bold" pitchFamily="34" charset="0"/>
              </a:rPr>
              <a:t>What is the location of a place?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2800" dirty="0" smtClean="0">
              <a:latin typeface="Arial Rounded MT Bold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>
                <a:latin typeface="Arial Rounded MT Bold" pitchFamily="34" charset="0"/>
              </a:rPr>
              <a:t>What is the character of a place?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2800" dirty="0" smtClean="0">
              <a:latin typeface="Arial Rounded MT Bold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>
                <a:latin typeface="Arial Rounded MT Bold" pitchFamily="34" charset="0"/>
              </a:rPr>
              <a:t>How are places similar to and different from other places?</a:t>
            </a:r>
            <a:endParaRPr lang="en-US" sz="2800" dirty="0" smtClean="0">
              <a:latin typeface="Arial Rounded MT Bold" pitchFamily="34" charset="0"/>
            </a:endParaRPr>
          </a:p>
        </p:txBody>
      </p:sp>
      <p:pic>
        <p:nvPicPr>
          <p:cNvPr id="1026" name="Picture 2" descr="C:\Users\kmccarty\AppData\Local\Microsoft\Windows\Temporary Internet Files\Content.IE5\PDLH98J9\MC90043742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752600"/>
            <a:ext cx="3990109" cy="3962400"/>
          </a:xfrm>
          <a:prstGeom prst="rect">
            <a:avLst/>
          </a:prstGeom>
          <a:noFill/>
        </p:spPr>
      </p:pic>
      <p:pic>
        <p:nvPicPr>
          <p:cNvPr id="10244" name="Picture 12" descr="DSC005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7288" y="1600200"/>
            <a:ext cx="3400425" cy="4530725"/>
          </a:xfrm>
          <a:noFill/>
        </p:spPr>
      </p:pic>
      <p:pic>
        <p:nvPicPr>
          <p:cNvPr id="1027" name="Picture 3" descr="C:\Users\kmccarty\AppData\Local\Microsoft\Windows\Temporary Internet Files\Content.IE5\PDLH98J9\MC90033433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514600"/>
            <a:ext cx="3200400" cy="229289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149725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>
                <a:latin typeface="Arial Rounded MT Bold" pitchFamily="34" charset="0"/>
              </a:rPr>
              <a:t>How do people, goods, and ideas move between places?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2800" dirty="0" smtClean="0">
              <a:latin typeface="Arial Rounded MT Bold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>
                <a:latin typeface="Arial Rounded MT Bold" pitchFamily="34" charset="0"/>
              </a:rPr>
              <a:t>How do people interact with the natural environment of a place?</a:t>
            </a:r>
            <a:endParaRPr lang="en-US" sz="2800" dirty="0" smtClean="0">
              <a:latin typeface="Arial Rounded MT Bold" pitchFamily="34" charset="0"/>
            </a:endParaRPr>
          </a:p>
        </p:txBody>
      </p:sp>
      <p:pic>
        <p:nvPicPr>
          <p:cNvPr id="8196" name="Picture 8" descr="Shay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2362200"/>
            <a:ext cx="4038600" cy="3028950"/>
          </a:xfrm>
          <a:effectLst>
            <a:softEdge rad="112500"/>
          </a:effec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1"/>
            <a:ext cx="8534400" cy="106679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Arial Rounded MT Bold" pitchFamily="34" charset="0"/>
              </a:rPr>
              <a:t>Questions we will answer…</a:t>
            </a:r>
          </a:p>
        </p:txBody>
      </p:sp>
      <p:pic>
        <p:nvPicPr>
          <p:cNvPr id="30722" name="Picture 2" descr="http://bdoteller01.files.wordpress.com/2011/03/7475_environment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247900"/>
            <a:ext cx="4191000" cy="314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533400"/>
            <a:ext cx="5660033" cy="990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Location</a:t>
            </a:r>
            <a:endParaRPr lang="en-US" sz="8800" b="1" dirty="0" smtClean="0">
              <a:solidFill>
                <a:srgbClr val="FF0000"/>
              </a:solidFill>
            </a:endParaRPr>
          </a:p>
        </p:txBody>
      </p:sp>
      <p:pic>
        <p:nvPicPr>
          <p:cNvPr id="28674" name="Picture 2" descr="http://veryrandomthoughts.files.wordpress.com/2011/01/wheres_wal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209800"/>
            <a:ext cx="2276475" cy="427672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85800" y="1981200"/>
            <a:ext cx="5810759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5400" b="1" cap="none" spc="0" dirty="0" smtClean="0">
                <a:ln w="11430"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Asks the Question: Where is it</a:t>
            </a:r>
            <a:r>
              <a:rPr lang="en-US" altLang="en-US" sz="6600" b="1" cap="none" spc="0" dirty="0" smtClean="0">
                <a:ln w="11430"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6600" b="1" cap="none" spc="0" dirty="0">
              <a:ln w="11430">
                <a:solidFill>
                  <a:schemeClr val="accent2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457200"/>
            <a:ext cx="4517033" cy="685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smtClean="0"/>
              <a:t>Location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7848600" cy="4267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Every point on earth has a specific location.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4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Absolute location </a:t>
            </a:r>
            <a:r>
              <a:rPr lang="en-US" altLang="en-US" sz="2400" dirty="0" smtClean="0">
                <a:latin typeface="Arial Rounded MT Bold" pitchFamily="34" charset="0"/>
              </a:rPr>
              <a:t>- the position of a place on the globe using the grid of longitude and latitude lines.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800" dirty="0" smtClean="0">
              <a:latin typeface="Arial Rounded MT Bold" pitchFamily="34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4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Relative location </a:t>
            </a:r>
            <a:r>
              <a:rPr lang="en-US" altLang="en-US" sz="2400" b="1" dirty="0" smtClean="0">
                <a:latin typeface="Arial Rounded MT Bold" pitchFamily="34" charset="0"/>
              </a:rPr>
              <a:t>- </a:t>
            </a:r>
            <a:r>
              <a:rPr lang="en-US" altLang="en-US" sz="2400" dirty="0" smtClean="0">
                <a:latin typeface="Arial Rounded MT Bold" pitchFamily="34" charset="0"/>
              </a:rPr>
              <a:t>the location of a place compared to other places</a:t>
            </a:r>
            <a:endParaRPr lang="en-US" altLang="en-US" sz="24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2500" dirty="0" smtClean="0">
              <a:solidFill>
                <a:schemeClr val="tx1"/>
              </a:solidFill>
            </a:endParaRPr>
          </a:p>
        </p:txBody>
      </p:sp>
      <p:pic>
        <p:nvPicPr>
          <p:cNvPr id="12292" name="Picture 5" descr="C:\Users\kmccarty\AppData\Local\Microsoft\Windows\Temporary Internet Files\Content.IE5\SZ2WV62B\MP91021631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495800"/>
            <a:ext cx="203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04800"/>
            <a:ext cx="6477000" cy="7318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Arial Rounded MT Bold" pitchFamily="34" charset="0"/>
              </a:rPr>
              <a:t>Absolute Location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447800"/>
            <a:ext cx="7924800" cy="5181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 smtClean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Imagine a single dot on a ping pong ball.  How would you describe its location?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32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2400" dirty="0" smtClean="0"/>
          </a:p>
        </p:txBody>
      </p:sp>
      <p:grpSp>
        <p:nvGrpSpPr>
          <p:cNvPr id="13316" name="Group 12"/>
          <p:cNvGrpSpPr>
            <a:grpSpLocks/>
          </p:cNvGrpSpPr>
          <p:nvPr/>
        </p:nvGrpSpPr>
        <p:grpSpPr bwMode="auto">
          <a:xfrm>
            <a:off x="3352800" y="2667000"/>
            <a:ext cx="4038600" cy="3886200"/>
            <a:chOff x="5105400" y="2514600"/>
            <a:chExt cx="3048000" cy="3048000"/>
          </a:xfrm>
        </p:grpSpPr>
        <p:pic>
          <p:nvPicPr>
            <p:cNvPr id="13317" name="Picture 11" descr="C:\Users\kmccarty\AppData\Local\Microsoft\Windows\Temporary Internet Files\Content.IE5\L32A505N\MC900437065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05400" y="2514600"/>
              <a:ext cx="3048000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8" name="Picture 13" descr="C:\Program Files\Microsoft Office\MEDIA\OFFICE12\Bullets\BD21294_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0400" y="3276600"/>
              <a:ext cx="123825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theme/theme1.xml><?xml version="1.0" encoding="utf-8"?>
<a:theme xmlns:a="http://schemas.openxmlformats.org/drawingml/2006/main" name="Firelight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Firelight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ireligh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100000">
              <a:schemeClr val="phClr">
                <a:tint val="100000"/>
                <a:shade val="8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>
              <a:shade val="95000"/>
              <a:alpha val="90000"/>
            </a:schemeClr>
          </a:solidFill>
          <a:prstDash val="solid"/>
        </a:ln>
        <a:ln w="76200" cap="flat" cmpd="sng" algn="ctr">
          <a:solidFill>
            <a:schemeClr val="phClr">
              <a:shade val="95000"/>
              <a:alpha val="50000"/>
            </a:schemeClr>
          </a:solidFill>
          <a:prstDash val="solid"/>
        </a:ln>
      </a:lnStyleLst>
      <a:effectStyleLst>
        <a:effectStyle>
          <a:effectLst>
            <a:innerShdw blurRad="63500">
              <a:srgbClr val="000000">
                <a:alpha val="60000"/>
              </a:srgbClr>
            </a:inn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  <a:outerShdw blurRad="76200" dist="38100" sx="101000" sy="101000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4200000"/>
            </a:lightRig>
          </a:scene3d>
          <a:sp3d prstMaterial="softmetal">
            <a:bevelT w="63500" h="254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accent1">
                <a:shade val="45000"/>
                <a:satMod val="125000"/>
              </a:schemeClr>
            </a:gs>
            <a:gs pos="100000">
              <a:schemeClr val="phClr">
                <a:shade val="55000"/>
                <a:satMod val="125000"/>
              </a:schemeClr>
            </a:gs>
          </a:gsLst>
          <a:lin ang="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Firelight</Template>
  <TotalTime>2917</TotalTime>
  <Words>514</Words>
  <Application>Microsoft Office PowerPoint</Application>
  <PresentationFormat>On-screen Show (4:3)</PresentationFormat>
  <Paragraphs>120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Firelight</vt:lpstr>
      <vt:lpstr>The Five Themes of Geography</vt:lpstr>
      <vt:lpstr>The Five Themes of Geography</vt:lpstr>
      <vt:lpstr>Geography</vt:lpstr>
      <vt:lpstr>Geography's Five Themes</vt:lpstr>
      <vt:lpstr>Questions we will answer…</vt:lpstr>
      <vt:lpstr>Questions we will answer…</vt:lpstr>
      <vt:lpstr>Location</vt:lpstr>
      <vt:lpstr>Location</vt:lpstr>
      <vt:lpstr>Absolute Location</vt:lpstr>
      <vt:lpstr>Absolute Location</vt:lpstr>
      <vt:lpstr>Absolute Location</vt:lpstr>
      <vt:lpstr>Absolute Location</vt:lpstr>
      <vt:lpstr>Writing Coordinates</vt:lpstr>
      <vt:lpstr>Writing Coordinates</vt:lpstr>
      <vt:lpstr>Activity</vt:lpstr>
      <vt:lpstr>Slide 16</vt:lpstr>
      <vt:lpstr>Slide 17</vt:lpstr>
      <vt:lpstr>Relative Location</vt:lpstr>
      <vt:lpstr>Relative Location</vt:lpstr>
      <vt:lpstr>Relative Location: Activity</vt:lpstr>
      <vt:lpstr>Slide 21</vt:lpstr>
      <vt:lpstr>Relative Location: Activity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and Human Geography</dc:title>
  <dc:creator>john</dc:creator>
  <cp:lastModifiedBy>kmccarty</cp:lastModifiedBy>
  <cp:revision>277</cp:revision>
  <dcterms:created xsi:type="dcterms:W3CDTF">2005-08-22T22:17:46Z</dcterms:created>
  <dcterms:modified xsi:type="dcterms:W3CDTF">2012-11-10T13:41:18Z</dcterms:modified>
</cp:coreProperties>
</file>