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1"/>
  </p:notesMasterIdLst>
  <p:handoutMasterIdLst>
    <p:handoutMasterId r:id="rId22"/>
  </p:handoutMasterIdLst>
  <p:sldIdLst>
    <p:sldId id="256" r:id="rId2"/>
    <p:sldId id="294" r:id="rId3"/>
    <p:sldId id="277" r:id="rId4"/>
    <p:sldId id="309" r:id="rId5"/>
    <p:sldId id="272" r:id="rId6"/>
    <p:sldId id="326" r:id="rId7"/>
    <p:sldId id="320" r:id="rId8"/>
    <p:sldId id="327" r:id="rId9"/>
    <p:sldId id="267" r:id="rId10"/>
    <p:sldId id="310" r:id="rId11"/>
    <p:sldId id="321" r:id="rId12"/>
    <p:sldId id="311" r:id="rId13"/>
    <p:sldId id="313" r:id="rId14"/>
    <p:sldId id="314" r:id="rId15"/>
    <p:sldId id="322" r:id="rId16"/>
    <p:sldId id="316" r:id="rId17"/>
    <p:sldId id="271" r:id="rId18"/>
    <p:sldId id="318" r:id="rId19"/>
    <p:sldId id="325"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6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660" autoAdjust="0"/>
  </p:normalViewPr>
  <p:slideViewPr>
    <p:cSldViewPr>
      <p:cViewPr varScale="1">
        <p:scale>
          <a:sx n="69" d="100"/>
          <a:sy n="69" d="100"/>
        </p:scale>
        <p:origin x="-13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91FAA6-237D-4DC3-9AD0-053764CA1CCD}" type="datetimeFigureOut">
              <a:rPr lang="en-US"/>
              <a:pPr>
                <a:defRPr/>
              </a:pPr>
              <a:t>11/10/2012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56F01A-7088-498C-A3D7-A5E2D65214A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A01A799-0436-4B17-9F0B-33672C9265AE}" type="datetimeFigureOut">
              <a:rPr lang="en-US"/>
              <a:pPr>
                <a:defRPr/>
              </a:pPr>
              <a:t>11/10/2012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6D20119-4547-4ADD-8B23-6E9A9F511C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ED5D8A-3A8C-40A9-90CA-34DBB32006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ED5D8A-3A8C-40A9-90CA-34DBB32006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B3A5FE45-90A9-4B79-AE26-F969A97D0D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B79D1B-39CA-436C-9B07-A625F0D168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E90A2-F911-4428-A4E5-4BA1739C07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90A57B-97B1-434B-BF3D-AA075509C5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90E2D7-A1D8-4945-9549-4D4ECCAE62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DE132-329B-4EC8-855E-69F8B197CB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EFB410-966A-451B-91D8-6E8A7639ED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BE9E91-4AC2-4E06-B118-BAD7C58915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157297-BF63-48A8-974D-3DF0109502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A7D08F-C785-48B0-89C6-6287CACD3E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DF7A628-60B2-4FC8-8368-621B7D02D7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8A279E7-0BC8-4883-8898-E83B9E01F5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4"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D6E57637-1DED-4A51-BD4A-01E734E0101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65" r:id="rId1"/>
    <p:sldLayoutId id="2147483956" r:id="rId2"/>
    <p:sldLayoutId id="2147483966" r:id="rId3"/>
    <p:sldLayoutId id="2147483957" r:id="rId4"/>
    <p:sldLayoutId id="2147483958" r:id="rId5"/>
    <p:sldLayoutId id="2147483959" r:id="rId6"/>
    <p:sldLayoutId id="2147483960" r:id="rId7"/>
    <p:sldLayoutId id="2147483967" r:id="rId8"/>
    <p:sldLayoutId id="2147483968" r:id="rId9"/>
    <p:sldLayoutId id="2147483961" r:id="rId10"/>
    <p:sldLayoutId id="2147483962" r:id="rId11"/>
    <p:sldLayoutId id="2147483963" r:id="rId12"/>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hyperlink" Target="http://upload.wikimedia.org/wikipedia/en/1/1a/Hooverdamfrontwater.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quia.com/jq/15748.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ssl.sunyit.edu/home5/blogfiles/luberap/williams-collector-montreal-sewer-urban-exploration.jpg&amp;imgrefurl=https://www.sunyit.edu/apps/weblog/index.php?mode=viewpost&amp;id=9240&amp;blog=luberap&amp;noheader=&amp;h=333&amp;w=500&amp;sz=164&amp;tbnid=qfvrLpFnrkJ88M:&amp;tbnh=87&amp;tbnw=130&amp;prev=/images?q=sewer&amp;zoom=1&amp;q=sewer&amp;usg=__CRtv10lDKFdP42Rr5WOee8hPQqY=&amp;sa=X&amp;ei=pso2TZ2vDIaglAf9itWoAw&amp;ved=0CDQQ9QEwA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imgres?imgurl=https://ssl.sunyit.edu/home5/blogfiles/luberap/williams-collector-montreal-sewer-urban-exploration.jpg&amp;imgrefurl=https://www.sunyit.edu/apps/weblog/index.php?mode=viewpost&amp;id=9240&amp;blog=luberap&amp;noheader=&amp;h=333&amp;w=500&amp;sz=164&amp;tbnid=qfvrLpFnrkJ88M:&amp;tbnh=87&amp;tbnw=130&amp;prev=/images?q=sewer&amp;zoom=1&amp;q=sewer&amp;usg=__CRtv10lDKFdP42Rr5WOee8hPQqY=&amp;sa=X&amp;ei=pso2TZ2vDIaglAf9itWoAw&amp;ved=0CDQQ9QEwA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52400"/>
            <a:ext cx="5791200" cy="1905000"/>
          </a:xfrm>
        </p:spPr>
        <p:txBody>
          <a:bodyPr>
            <a:noAutofit/>
          </a:bodyPr>
          <a:lstStyle/>
          <a:p>
            <a:pPr algn="ctr" eaLnBrk="1" fontAlgn="auto" hangingPunct="1">
              <a:spcAft>
                <a:spcPts val="0"/>
              </a:spcAft>
              <a:defRPr/>
            </a:pPr>
            <a:r>
              <a:rPr lang="en-US" sz="4800" b="1" dirty="0" smtClean="0"/>
              <a:t>The Five Themes of Geography</a:t>
            </a:r>
          </a:p>
        </p:txBody>
      </p:sp>
      <p:pic>
        <p:nvPicPr>
          <p:cNvPr id="6147" name="Picture 6" descr="C:\Users\kmccarty\AppData\Local\Microsoft\Windows\Temporary Internet Files\Content.IE5\6A0LH1SO\MC900335862[1].wmf"/>
          <p:cNvPicPr>
            <a:picLocks noChangeAspect="1" noChangeArrowheads="1"/>
          </p:cNvPicPr>
          <p:nvPr/>
        </p:nvPicPr>
        <p:blipFill>
          <a:blip r:embed="rId3" cstate="print"/>
          <a:srcRect/>
          <a:stretch>
            <a:fillRect/>
          </a:stretch>
        </p:blipFill>
        <p:spPr bwMode="auto">
          <a:xfrm rot="207030">
            <a:off x="5286375" y="2820988"/>
            <a:ext cx="2698750" cy="3573462"/>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http://www.wildnatureimages.com/images%202/050315-029..jpg"/>
          <p:cNvPicPr>
            <a:picLocks noChangeAspect="1" noChangeArrowheads="1"/>
          </p:cNvPicPr>
          <p:nvPr/>
        </p:nvPicPr>
        <p:blipFill>
          <a:blip r:embed="rId3" cstate="print"/>
          <a:srcRect/>
          <a:stretch>
            <a:fillRect/>
          </a:stretch>
        </p:blipFill>
        <p:spPr bwMode="auto">
          <a:xfrm rot="-417315">
            <a:off x="4497388" y="1439863"/>
            <a:ext cx="2635250" cy="3962400"/>
          </a:xfrm>
          <a:prstGeom prst="rect">
            <a:avLst/>
          </a:prstGeom>
          <a:noFill/>
          <a:ln w="9525">
            <a:noFill/>
            <a:miter lim="800000"/>
            <a:headEnd/>
            <a:tailEnd/>
          </a:ln>
        </p:spPr>
      </p:pic>
      <p:pic>
        <p:nvPicPr>
          <p:cNvPr id="49155" name="Picture 2" descr="File:Hooverdamfrontwater.jpg">
            <a:hlinkClick r:id="rId4"/>
          </p:cNvPr>
          <p:cNvPicPr>
            <a:picLocks noChangeAspect="1" noChangeArrowheads="1"/>
          </p:cNvPicPr>
          <p:nvPr/>
        </p:nvPicPr>
        <p:blipFill>
          <a:blip r:embed="rId5" cstate="print"/>
          <a:srcRect/>
          <a:stretch>
            <a:fillRect/>
          </a:stretch>
        </p:blipFill>
        <p:spPr bwMode="auto">
          <a:xfrm rot="677767">
            <a:off x="6016625" y="3119438"/>
            <a:ext cx="2624138" cy="3343275"/>
          </a:xfrm>
          <a:prstGeom prst="rect">
            <a:avLst/>
          </a:prstGeom>
          <a:noFill/>
          <a:ln w="9525">
            <a:noFill/>
            <a:miter lim="800000"/>
            <a:headEnd/>
            <a:tailEnd/>
          </a:ln>
        </p:spPr>
      </p:pic>
      <p:sp>
        <p:nvSpPr>
          <p:cNvPr id="38914" name="Rectangle 2"/>
          <p:cNvSpPr>
            <a:spLocks noGrp="1" noChangeArrowheads="1"/>
          </p:cNvSpPr>
          <p:nvPr>
            <p:ph type="title"/>
          </p:nvPr>
        </p:nvSpPr>
        <p:spPr>
          <a:xfrm>
            <a:off x="533400" y="228600"/>
            <a:ext cx="8153400" cy="731838"/>
          </a:xfrm>
        </p:spPr>
        <p:txBody>
          <a:bodyPr/>
          <a:lstStyle/>
          <a:p>
            <a:pPr eaLnBrk="1" fontAlgn="auto" hangingPunct="1">
              <a:spcAft>
                <a:spcPts val="0"/>
              </a:spcAft>
              <a:defRPr/>
            </a:pPr>
            <a:r>
              <a:rPr lang="en-US" sz="4000" dirty="0" smtClean="0"/>
              <a:t>Human-Environment Interaction</a:t>
            </a:r>
          </a:p>
        </p:txBody>
      </p:sp>
      <p:sp>
        <p:nvSpPr>
          <p:cNvPr id="38915" name="Rectangle 3"/>
          <p:cNvSpPr>
            <a:spLocks noGrp="1" noChangeArrowheads="1"/>
          </p:cNvSpPr>
          <p:nvPr>
            <p:ph type="body" sz="half" idx="1"/>
          </p:nvPr>
        </p:nvSpPr>
        <p:spPr>
          <a:xfrm>
            <a:off x="304800" y="1981200"/>
            <a:ext cx="4038600" cy="3505200"/>
          </a:xfrm>
        </p:spPr>
        <p:txBody>
          <a:bodyPr>
            <a:normAutofit fontScale="92500" lnSpcReduction="10000"/>
          </a:bodyPr>
          <a:lstStyle/>
          <a:p>
            <a:pPr eaLnBrk="1" fontAlgn="auto" hangingPunct="1">
              <a:spcAft>
                <a:spcPts val="0"/>
              </a:spcAft>
              <a:defRPr/>
            </a:pPr>
            <a:r>
              <a:rPr lang="en-US" altLang="en-US" sz="2800" dirty="0" smtClean="0"/>
              <a:t>The construction of the Hoover Dam on the Colorado River, for example, changed the natural landscape, but it also created a reservoir that helps provide water and electric power for the dry southwest</a:t>
            </a:r>
          </a:p>
          <a:p>
            <a:pPr eaLnBrk="1" fontAlgn="auto" hangingPunct="1">
              <a:spcAft>
                <a:spcPts val="0"/>
              </a:spcAft>
              <a:buNone/>
              <a:defRPr/>
            </a:pPr>
            <a:endParaRPr lang="en-US" sz="2800"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12"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C:\Users\kmccarty\AppData\Local\Microsoft\Windows\Temporary Internet Files\Content.IE5\PDLH98J9\MP900390150[1].jpg"/>
          <p:cNvPicPr>
            <a:picLocks noChangeAspect="1" noChangeArrowheads="1"/>
          </p:cNvPicPr>
          <p:nvPr/>
        </p:nvPicPr>
        <p:blipFill>
          <a:blip r:embed="rId3" cstate="print"/>
          <a:srcRect/>
          <a:stretch>
            <a:fillRect/>
          </a:stretch>
        </p:blipFill>
        <p:spPr bwMode="auto">
          <a:xfrm>
            <a:off x="-42729" y="0"/>
            <a:ext cx="9186729" cy="6858000"/>
          </a:xfrm>
          <a:prstGeom prst="rect">
            <a:avLst/>
          </a:prstGeom>
          <a:noFill/>
        </p:spPr>
      </p:pic>
      <p:sp>
        <p:nvSpPr>
          <p:cNvPr id="10" name="Rectangle 9"/>
          <p:cNvSpPr/>
          <p:nvPr/>
        </p:nvSpPr>
        <p:spPr>
          <a:xfrm>
            <a:off x="548801" y="685800"/>
            <a:ext cx="7996100" cy="1754326"/>
          </a:xfrm>
          <a:prstGeom prst="rect">
            <a:avLst/>
          </a:prstGeom>
          <a:noFill/>
        </p:spPr>
        <p:txBody>
          <a:bodyPr wrap="none" lIns="91440" tIns="45720" rIns="91440" bIns="45720">
            <a:spAutoFit/>
          </a:bodyPr>
          <a:lstStyle/>
          <a:p>
            <a:pPr algn="ctr"/>
            <a:r>
              <a:rPr lang="en-US" alt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How can changes </a:t>
            </a:r>
          </a:p>
          <a:p>
            <a:pPr algn="ctr"/>
            <a:r>
              <a:rPr lang="en-US" alt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also be destructive?</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0"/>
            <a:ext cx="8382000" cy="2819400"/>
          </a:xfrm>
        </p:spPr>
        <p:txBody>
          <a:bodyPr/>
          <a:lstStyle/>
          <a:p>
            <a:pPr>
              <a:defRPr/>
            </a:pPr>
            <a:r>
              <a:rPr lang="en-US" dirty="0" smtClean="0"/>
              <a:t>Study the consequences of Human / Environment Interaction helps people plan and manage the environment responsibly </a:t>
            </a:r>
            <a:endParaRPr lang="en-US" dirty="0"/>
          </a:p>
        </p:txBody>
      </p:sp>
      <p:pic>
        <p:nvPicPr>
          <p:cNvPr id="19460" name="Picture 4" descr="http://4.bp.blogspot.com/_2ooRiUH_6CA/TKZGqH9jd0I/AAAAAAAAALA/VJcOst1-Gx4/s1600/lorax.jpg"/>
          <p:cNvPicPr>
            <a:picLocks noChangeAspect="1" noChangeArrowheads="1"/>
          </p:cNvPicPr>
          <p:nvPr/>
        </p:nvPicPr>
        <p:blipFill>
          <a:blip r:embed="rId3" cstate="print"/>
          <a:srcRect/>
          <a:stretch>
            <a:fillRect/>
          </a:stretch>
        </p:blipFill>
        <p:spPr bwMode="auto">
          <a:xfrm>
            <a:off x="2971800" y="304800"/>
            <a:ext cx="3657600" cy="33710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s00453_[1]"/>
          <p:cNvPicPr/>
          <p:nvPr/>
        </p:nvPicPr>
        <p:blipFill>
          <a:blip r:embed="rId3" cstate="print"/>
          <a:srcRect/>
          <a:stretch>
            <a:fillRect/>
          </a:stretch>
        </p:blipFill>
        <p:spPr bwMode="auto">
          <a:xfrm>
            <a:off x="228600" y="152400"/>
            <a:ext cx="6934200" cy="6400800"/>
          </a:xfrm>
          <a:prstGeom prst="rect">
            <a:avLst/>
          </a:prstGeom>
          <a:noFill/>
          <a:ln w="9525">
            <a:noFill/>
            <a:miter lim="800000"/>
            <a:headEnd/>
            <a:tailEnd/>
          </a:ln>
        </p:spPr>
      </p:pic>
      <p:sp>
        <p:nvSpPr>
          <p:cNvPr id="11" name="Rectangle 2"/>
          <p:cNvSpPr>
            <a:spLocks noGrp="1" noChangeArrowheads="1"/>
          </p:cNvSpPr>
          <p:nvPr>
            <p:ph type="title"/>
          </p:nvPr>
        </p:nvSpPr>
        <p:spPr>
          <a:xfrm>
            <a:off x="5334000" y="152400"/>
            <a:ext cx="3657599" cy="723728"/>
          </a:xfrm>
        </p:spPr>
        <p:txBody>
          <a:bodyPr>
            <a:normAutofit/>
          </a:bodyPr>
          <a:lstStyle/>
          <a:p>
            <a:pPr eaLnBrk="1" fontAlgn="auto" hangingPunct="1">
              <a:spcAft>
                <a:spcPts val="0"/>
              </a:spcAft>
              <a:defRPr/>
            </a:pPr>
            <a:r>
              <a:rPr lang="en-US" sz="4000" b="1" dirty="0" smtClean="0"/>
              <a:t>Pack Your Bags</a:t>
            </a:r>
          </a:p>
        </p:txBody>
      </p:sp>
      <p:sp>
        <p:nvSpPr>
          <p:cNvPr id="12" name="Rectangle 3"/>
          <p:cNvSpPr>
            <a:spLocks noGrp="1" noChangeArrowheads="1"/>
          </p:cNvSpPr>
          <p:nvPr>
            <p:ph type="body" sz="half" idx="1"/>
          </p:nvPr>
        </p:nvSpPr>
        <p:spPr>
          <a:xfrm>
            <a:off x="1752600" y="1447800"/>
            <a:ext cx="4038600" cy="4800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rmAutofit fontScale="92500" lnSpcReduction="20000"/>
            <a:scene3d>
              <a:camera prst="orthographicFront"/>
              <a:lightRig rig="soft" dir="t">
                <a:rot lat="0" lon="0" rev="10800000"/>
              </a:lightRig>
            </a:scene3d>
            <a:sp3d>
              <a:bevelT w="27940" h="12700"/>
              <a:contourClr>
                <a:srgbClr val="DDDDDD"/>
              </a:contourClr>
            </a:sp3d>
          </a:bodyPr>
          <a:lstStyle/>
          <a:p>
            <a:pPr algn="ctr"/>
            <a:r>
              <a:rPr lang="en-US" sz="2800" b="1" spc="150" dirty="0" smtClean="0">
                <a:ln w="11430"/>
                <a:solidFill>
                  <a:srgbClr val="F8F8F8"/>
                </a:solidFill>
                <a:effectLst>
                  <a:outerShdw blurRad="25400" algn="tl" rotWithShape="0">
                    <a:srgbClr val="000000">
                      <a:alpha val="43000"/>
                    </a:srgbClr>
                  </a:outerShdw>
                </a:effectLst>
              </a:rPr>
              <a:t>Read about a county to learn about what you would need to travel there. Then, plan a packing list of what you would need to carry in your luggage.  Draw the items in your suitcase and explain why all the things you have packed are necessary or desired.</a:t>
            </a:r>
            <a:endParaRPr lang="en-US" sz="2800" b="1" spc="150" dirty="0">
              <a:ln w="11430"/>
              <a:solidFill>
                <a:srgbClr val="F8F8F8"/>
              </a:solidFill>
              <a:effectLst>
                <a:outerShdw blurRad="25400" algn="tl" rotWithShape="0">
                  <a:srgbClr val="000000">
                    <a:alpha val="43000"/>
                  </a:srgbClr>
                </a:outerShdw>
              </a:effectLst>
            </a:endParaRPr>
          </a:p>
        </p:txBody>
      </p:sp>
      <p:pic>
        <p:nvPicPr>
          <p:cNvPr id="13" name="Picture 2" descr="C:\Users\kmccarty\AppData\Local\Microsoft\Windows\Temporary Internet Files\Content.IE5\11B4IHLL\MC900078750[1].wmf"/>
          <p:cNvPicPr>
            <a:picLocks noChangeAspect="1" noChangeArrowheads="1"/>
          </p:cNvPicPr>
          <p:nvPr/>
        </p:nvPicPr>
        <p:blipFill>
          <a:blip r:embed="rId4" cstate="print"/>
          <a:srcRect/>
          <a:stretch>
            <a:fillRect/>
          </a:stretch>
        </p:blipFill>
        <p:spPr bwMode="auto">
          <a:xfrm flipH="1">
            <a:off x="7467600" y="4038600"/>
            <a:ext cx="1334439" cy="236585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barn(inHorizontal)">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Horizontal)">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sz="4000" dirty="0" smtClean="0"/>
              <a:t>Review</a:t>
            </a:r>
          </a:p>
        </p:txBody>
      </p:sp>
      <p:sp>
        <p:nvSpPr>
          <p:cNvPr id="38915" name="Rectangle 3"/>
          <p:cNvSpPr>
            <a:spLocks noGrp="1" noChangeArrowheads="1"/>
          </p:cNvSpPr>
          <p:nvPr>
            <p:ph type="body" sz="half" idx="1"/>
          </p:nvPr>
        </p:nvSpPr>
        <p:spPr>
          <a:xfrm>
            <a:off x="457200" y="1600200"/>
            <a:ext cx="8153400" cy="4724400"/>
          </a:xfrm>
        </p:spPr>
        <p:txBody>
          <a:bodyPr>
            <a:normAutofit/>
          </a:bodyPr>
          <a:lstStyle/>
          <a:p>
            <a:r>
              <a:rPr lang="en-US" sz="3200" dirty="0" smtClean="0">
                <a:latin typeface="Arial" pitchFamily="34" charset="0"/>
                <a:cs typeface="Arial" pitchFamily="34" charset="0"/>
              </a:rPr>
              <a:t>There are three key concepts to human/environmental interaction: </a:t>
            </a:r>
          </a:p>
          <a:p>
            <a:pPr lvl="1"/>
            <a:r>
              <a:rPr lang="en-US" sz="3200" dirty="0" smtClean="0">
                <a:latin typeface="Arial" pitchFamily="34" charset="0"/>
                <a:cs typeface="Arial" pitchFamily="34" charset="0"/>
              </a:rPr>
              <a:t>Humans adapt to the environment. </a:t>
            </a:r>
          </a:p>
          <a:p>
            <a:pPr lvl="1"/>
            <a:r>
              <a:rPr lang="en-US" sz="3200" dirty="0" smtClean="0">
                <a:latin typeface="Arial" pitchFamily="34" charset="0"/>
                <a:cs typeface="Arial" pitchFamily="34" charset="0"/>
              </a:rPr>
              <a:t>Humans modify the environment.</a:t>
            </a:r>
          </a:p>
          <a:p>
            <a:pPr lvl="1"/>
            <a:r>
              <a:rPr lang="en-US" sz="3200" dirty="0" smtClean="0">
                <a:latin typeface="Arial" pitchFamily="34" charset="0"/>
                <a:cs typeface="Arial" pitchFamily="34" charset="0"/>
              </a:rPr>
              <a:t>Humans depend on the environment.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12" dur="500"/>
                                        <p:tgtEl>
                                          <p:spTgt spid="38915">
                                            <p:txEl>
                                              <p:pRg st="0" end="0"/>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barn(inHorizontal)">
                                      <p:cBhvr>
                                        <p:cTn id="15" dur="500"/>
                                        <p:tgtEl>
                                          <p:spTgt spid="38915">
                                            <p:txEl>
                                              <p:pRg st="1" end="1"/>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38915">
                                            <p:txEl>
                                              <p:pRg st="2" end="2"/>
                                            </p:txEl>
                                          </p:spTgt>
                                        </p:tgtEl>
                                        <p:attrNameLst>
                                          <p:attrName>style.visibility</p:attrName>
                                        </p:attrNameLst>
                                      </p:cBhvr>
                                      <p:to>
                                        <p:strVal val="visible"/>
                                      </p:to>
                                    </p:set>
                                    <p:animEffect transition="in" filter="barn(inHorizontal)">
                                      <p:cBhvr>
                                        <p:cTn id="18" dur="500"/>
                                        <p:tgtEl>
                                          <p:spTgt spid="38915">
                                            <p:txEl>
                                              <p:pRg st="2" end="2"/>
                                            </p:txEl>
                                          </p:spTgt>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Effect transition="in" filter="barn(inHorizontal)">
                                      <p:cBhvr>
                                        <p:cTn id="21"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sz="4000" dirty="0" smtClean="0"/>
              <a:t>Review</a:t>
            </a:r>
          </a:p>
        </p:txBody>
      </p:sp>
      <p:sp>
        <p:nvSpPr>
          <p:cNvPr id="38915" name="Rectangle 3"/>
          <p:cNvSpPr>
            <a:spLocks noGrp="1" noChangeArrowheads="1"/>
          </p:cNvSpPr>
          <p:nvPr>
            <p:ph type="body" sz="half" idx="1"/>
          </p:nvPr>
        </p:nvSpPr>
        <p:spPr>
          <a:xfrm>
            <a:off x="457200" y="1600200"/>
            <a:ext cx="8153400" cy="4724400"/>
          </a:xfrm>
        </p:spPr>
        <p:txBody>
          <a:bodyPr>
            <a:normAutofit/>
          </a:bodyPr>
          <a:lstStyle/>
          <a:p>
            <a:r>
              <a:rPr lang="en-US" sz="3200" dirty="0" smtClean="0">
                <a:latin typeface="Arial" pitchFamily="34" charset="0"/>
                <a:cs typeface="Arial" pitchFamily="34" charset="0"/>
              </a:rPr>
              <a:t>Write five questions – one for each of the five themes.  Exchange your questions with a partner.</a:t>
            </a:r>
          </a:p>
          <a:p>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Let’s share our answers!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12" dur="5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arn(inHorizontal)">
                                      <p:cBhvr>
                                        <p:cTn id="1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52400"/>
            <a:ext cx="5791200" cy="1905000"/>
          </a:xfrm>
        </p:spPr>
        <p:txBody>
          <a:bodyPr>
            <a:noAutofit/>
          </a:bodyPr>
          <a:lstStyle/>
          <a:p>
            <a:pPr algn="ctr" eaLnBrk="1" fontAlgn="auto" hangingPunct="1">
              <a:spcAft>
                <a:spcPts val="0"/>
              </a:spcAft>
              <a:defRPr/>
            </a:pPr>
            <a:r>
              <a:rPr lang="en-US" sz="4800" b="1" dirty="0" smtClean="0"/>
              <a:t>The Five Themes of Geography</a:t>
            </a:r>
          </a:p>
        </p:txBody>
      </p:sp>
      <p:pic>
        <p:nvPicPr>
          <p:cNvPr id="44035" name="Picture 6" descr="C:\Users\kmccarty\AppData\Local\Microsoft\Windows\Temporary Internet Files\Content.IE5\6A0LH1SO\MC900335862[1].wmf"/>
          <p:cNvPicPr>
            <a:picLocks noChangeAspect="1" noChangeArrowheads="1"/>
          </p:cNvPicPr>
          <p:nvPr/>
        </p:nvPicPr>
        <p:blipFill>
          <a:blip r:embed="rId3" cstate="print"/>
          <a:srcRect/>
          <a:stretch>
            <a:fillRect/>
          </a:stretch>
        </p:blipFill>
        <p:spPr bwMode="auto">
          <a:xfrm rot="207030">
            <a:off x="5341938" y="3795713"/>
            <a:ext cx="2144712" cy="2841625"/>
          </a:xfrm>
          <a:prstGeom prst="rect">
            <a:avLst/>
          </a:prstGeom>
          <a:noFill/>
          <a:ln w="9525">
            <a:noFill/>
            <a:miter lim="800000"/>
            <a:headEnd/>
            <a:tailEnd/>
          </a:ln>
        </p:spPr>
      </p:pic>
      <p:sp>
        <p:nvSpPr>
          <p:cNvPr id="4" name="Rectangle 2"/>
          <p:cNvSpPr txBox="1">
            <a:spLocks noChangeArrowheads="1"/>
          </p:cNvSpPr>
          <p:nvPr/>
        </p:nvSpPr>
        <p:spPr>
          <a:xfrm>
            <a:off x="3733800" y="2743200"/>
            <a:ext cx="5105400" cy="838200"/>
          </a:xfrm>
          <a:prstGeom prst="rect">
            <a:avLst/>
          </a:prstGeom>
        </p:spPr>
        <p:txBody>
          <a:bodyPr anchor="b"/>
          <a:lstStyle/>
          <a:p>
            <a:pPr algn="ctr" eaLnBrk="1" fontAlgn="auto" hangingPunct="1">
              <a:spcAft>
                <a:spcPts val="0"/>
              </a:spcAft>
              <a:defRPr/>
            </a:pPr>
            <a:r>
              <a:rPr lang="en-US" sz="3600" b="1"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Day </a:t>
            </a:r>
            <a:r>
              <a:rPr lang="en-US" sz="3600" b="1"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6: Review of the Five Themes</a:t>
            </a:r>
            <a:endParaRPr lang="en-US" sz="3600" b="1"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31368" y="274638"/>
            <a:ext cx="7107832" cy="868362"/>
          </a:xfrm>
        </p:spPr>
        <p:txBody>
          <a:bodyPr>
            <a:normAutofit fontScale="90000"/>
          </a:bodyPr>
          <a:lstStyle/>
          <a:p>
            <a:pPr eaLnBrk="1" fontAlgn="auto" hangingPunct="1">
              <a:spcAft>
                <a:spcPts val="0"/>
              </a:spcAft>
              <a:defRPr/>
            </a:pPr>
            <a:r>
              <a:rPr lang="en-US" dirty="0" smtClean="0">
                <a:hlinkClick r:id="rId3"/>
              </a:rPr>
              <a:t>The Five Themes of Geography</a:t>
            </a:r>
            <a:endParaRPr lang="en-US" dirty="0" smtClean="0"/>
          </a:p>
        </p:txBody>
      </p:sp>
      <p:sp>
        <p:nvSpPr>
          <p:cNvPr id="69635" name="Rectangle 3"/>
          <p:cNvSpPr>
            <a:spLocks noGrp="1" noChangeArrowheads="1"/>
          </p:cNvSpPr>
          <p:nvPr>
            <p:ph idx="1"/>
          </p:nvPr>
        </p:nvSpPr>
        <p:spPr>
          <a:xfrm>
            <a:off x="609600" y="1447800"/>
            <a:ext cx="8305800" cy="5181600"/>
          </a:xfrm>
        </p:spPr>
        <p:txBody>
          <a:bodyPr>
            <a:normAutofit lnSpcReduction="10000"/>
          </a:bodyPr>
          <a:lstStyle/>
          <a:p>
            <a:pPr eaLnBrk="1" fontAlgn="auto" hangingPunct="1">
              <a:lnSpc>
                <a:spcPct val="80000"/>
              </a:lnSpc>
              <a:spcAft>
                <a:spcPts val="0"/>
              </a:spcAft>
              <a:defRPr/>
            </a:pPr>
            <a:r>
              <a:rPr lang="en-US" sz="2800" dirty="0" smtClean="0"/>
              <a:t>Where does The Way send its strawberries?</a:t>
            </a:r>
            <a:endParaRPr lang="en-US" sz="2800" dirty="0" smtClean="0">
              <a:solidFill>
                <a:srgbClr val="E8B628"/>
              </a:solidFill>
            </a:endParaRPr>
          </a:p>
          <a:p>
            <a:pPr eaLnBrk="1" fontAlgn="auto" hangingPunct="1">
              <a:lnSpc>
                <a:spcPct val="80000"/>
              </a:lnSpc>
              <a:spcAft>
                <a:spcPts val="0"/>
              </a:spcAft>
              <a:defRPr/>
            </a:pPr>
            <a:endParaRPr lang="en-US" sz="2800" dirty="0" smtClean="0">
              <a:solidFill>
                <a:srgbClr val="E8B628"/>
              </a:solidFill>
            </a:endParaRPr>
          </a:p>
          <a:p>
            <a:pPr eaLnBrk="1" fontAlgn="auto" hangingPunct="1">
              <a:lnSpc>
                <a:spcPct val="80000"/>
              </a:lnSpc>
              <a:spcAft>
                <a:spcPts val="0"/>
              </a:spcAft>
              <a:defRPr/>
            </a:pPr>
            <a:r>
              <a:rPr lang="en-US" sz="2800" dirty="0" smtClean="0"/>
              <a:t>How many professional sports teams does New York have? </a:t>
            </a:r>
            <a:endParaRPr lang="en-US" sz="2800" dirty="0" smtClean="0">
              <a:solidFill>
                <a:srgbClr val="E8B628"/>
              </a:solidFill>
            </a:endParaRPr>
          </a:p>
          <a:p>
            <a:pPr eaLnBrk="1" fontAlgn="auto" hangingPunct="1">
              <a:lnSpc>
                <a:spcPct val="80000"/>
              </a:lnSpc>
              <a:spcAft>
                <a:spcPts val="0"/>
              </a:spcAft>
              <a:defRPr/>
            </a:pPr>
            <a:endParaRPr lang="en-US" sz="2800" dirty="0" smtClean="0">
              <a:solidFill>
                <a:srgbClr val="E8B628"/>
              </a:solidFill>
            </a:endParaRPr>
          </a:p>
          <a:p>
            <a:pPr eaLnBrk="1" fontAlgn="auto" hangingPunct="1">
              <a:lnSpc>
                <a:spcPct val="80000"/>
              </a:lnSpc>
              <a:spcAft>
                <a:spcPts val="0"/>
              </a:spcAft>
              <a:defRPr/>
            </a:pPr>
            <a:r>
              <a:rPr lang="en-US" sz="2800" dirty="0" smtClean="0"/>
              <a:t>Is  Maryland considered a Northern State or a southern state? </a:t>
            </a:r>
            <a:endParaRPr lang="en-US" sz="2800" dirty="0" smtClean="0">
              <a:solidFill>
                <a:srgbClr val="E8B628"/>
              </a:solidFill>
            </a:endParaRPr>
          </a:p>
          <a:p>
            <a:pPr eaLnBrk="1" fontAlgn="auto" hangingPunct="1">
              <a:lnSpc>
                <a:spcPct val="80000"/>
              </a:lnSpc>
              <a:spcAft>
                <a:spcPts val="0"/>
              </a:spcAft>
              <a:defRPr/>
            </a:pPr>
            <a:endParaRPr lang="en-US" sz="2800" dirty="0" smtClean="0">
              <a:solidFill>
                <a:srgbClr val="E8B628"/>
              </a:solidFill>
            </a:endParaRPr>
          </a:p>
          <a:p>
            <a:pPr eaLnBrk="1" fontAlgn="auto" hangingPunct="1">
              <a:lnSpc>
                <a:spcPct val="80000"/>
              </a:lnSpc>
              <a:spcAft>
                <a:spcPts val="0"/>
              </a:spcAft>
              <a:defRPr/>
            </a:pPr>
            <a:r>
              <a:rPr lang="en-US" sz="2800" dirty="0" smtClean="0"/>
              <a:t>Where is Italy? </a:t>
            </a:r>
            <a:endParaRPr lang="en-US" sz="2800" dirty="0" smtClean="0">
              <a:solidFill>
                <a:srgbClr val="E8B628"/>
              </a:solidFill>
            </a:endParaRPr>
          </a:p>
          <a:p>
            <a:pPr eaLnBrk="1" fontAlgn="auto" hangingPunct="1">
              <a:lnSpc>
                <a:spcPct val="80000"/>
              </a:lnSpc>
              <a:spcAft>
                <a:spcPts val="0"/>
              </a:spcAft>
              <a:defRPr/>
            </a:pPr>
            <a:endParaRPr lang="en-US" sz="1600" dirty="0" smtClean="0"/>
          </a:p>
          <a:p>
            <a:pPr eaLnBrk="1" fontAlgn="auto" hangingPunct="1">
              <a:lnSpc>
                <a:spcPct val="80000"/>
              </a:lnSpc>
              <a:spcAft>
                <a:spcPts val="0"/>
              </a:spcAft>
              <a:defRPr/>
            </a:pPr>
            <a:r>
              <a:rPr lang="en-US" sz="2800" dirty="0" smtClean="0"/>
              <a:t>How did mountains affect the Ancient Greeks? </a:t>
            </a:r>
            <a:endParaRPr lang="en-US" sz="2800" dirty="0" smtClean="0">
              <a:solidFill>
                <a:srgbClr val="E8B628"/>
              </a:solidFill>
            </a:endParaRPr>
          </a:p>
        </p:txBody>
      </p:sp>
      <p:sp>
        <p:nvSpPr>
          <p:cNvPr id="4" name="TextBox 3"/>
          <p:cNvSpPr txBox="1"/>
          <p:nvPr/>
        </p:nvSpPr>
        <p:spPr>
          <a:xfrm>
            <a:off x="2438400" y="1828800"/>
            <a:ext cx="2133600" cy="461665"/>
          </a:xfrm>
          <a:prstGeom prst="rect">
            <a:avLst/>
          </a:prstGeom>
          <a:solidFill>
            <a:srgbClr val="FFFF00"/>
          </a:solidFill>
          <a:effectLst>
            <a:glow rad="228600">
              <a:schemeClr val="accent1">
                <a:satMod val="175000"/>
                <a:alpha val="40000"/>
              </a:schemeClr>
            </a:glow>
          </a:effectLst>
        </p:spPr>
        <p:txBody>
          <a:bodyPr wrap="square" rtlCol="0">
            <a:spAutoFit/>
          </a:bodyPr>
          <a:lstStyle/>
          <a:p>
            <a:pPr algn="ctr"/>
            <a:r>
              <a:rPr lang="en-US" sz="2400" dirty="0" smtClean="0">
                <a:solidFill>
                  <a:schemeClr val="bg1"/>
                </a:solidFill>
              </a:rPr>
              <a:t>Movement</a:t>
            </a:r>
            <a:endParaRPr lang="en-US" sz="2400" dirty="0">
              <a:solidFill>
                <a:schemeClr val="bg1"/>
              </a:solidFill>
            </a:endParaRPr>
          </a:p>
        </p:txBody>
      </p:sp>
      <p:sp>
        <p:nvSpPr>
          <p:cNvPr id="5" name="TextBox 4"/>
          <p:cNvSpPr txBox="1"/>
          <p:nvPr/>
        </p:nvSpPr>
        <p:spPr>
          <a:xfrm>
            <a:off x="3505200" y="2971800"/>
            <a:ext cx="2133600" cy="461665"/>
          </a:xfrm>
          <a:prstGeom prst="rect">
            <a:avLst/>
          </a:prstGeom>
          <a:solidFill>
            <a:srgbClr val="FFFF00"/>
          </a:solidFill>
          <a:effectLst>
            <a:glow rad="228600">
              <a:schemeClr val="accent1">
                <a:satMod val="175000"/>
                <a:alpha val="40000"/>
              </a:schemeClr>
            </a:glow>
          </a:effectLst>
        </p:spPr>
        <p:txBody>
          <a:bodyPr wrap="square" rtlCol="0">
            <a:spAutoFit/>
          </a:bodyPr>
          <a:lstStyle/>
          <a:p>
            <a:pPr algn="ctr"/>
            <a:r>
              <a:rPr lang="en-US" sz="2400" dirty="0" smtClean="0">
                <a:solidFill>
                  <a:schemeClr val="bg1"/>
                </a:solidFill>
              </a:rPr>
              <a:t>Place</a:t>
            </a:r>
            <a:endParaRPr lang="en-US" sz="2400" dirty="0">
              <a:solidFill>
                <a:schemeClr val="bg1"/>
              </a:solidFill>
            </a:endParaRPr>
          </a:p>
        </p:txBody>
      </p:sp>
      <p:sp>
        <p:nvSpPr>
          <p:cNvPr id="6" name="TextBox 5"/>
          <p:cNvSpPr txBox="1"/>
          <p:nvPr/>
        </p:nvSpPr>
        <p:spPr>
          <a:xfrm>
            <a:off x="4191000" y="4191000"/>
            <a:ext cx="2133600" cy="461665"/>
          </a:xfrm>
          <a:prstGeom prst="rect">
            <a:avLst/>
          </a:prstGeom>
          <a:solidFill>
            <a:srgbClr val="FFFF00"/>
          </a:solidFill>
          <a:effectLst>
            <a:glow rad="228600">
              <a:schemeClr val="accent1">
                <a:satMod val="175000"/>
                <a:alpha val="40000"/>
              </a:schemeClr>
            </a:glow>
          </a:effectLst>
        </p:spPr>
        <p:txBody>
          <a:bodyPr wrap="square" rtlCol="0">
            <a:spAutoFit/>
          </a:bodyPr>
          <a:lstStyle/>
          <a:p>
            <a:pPr algn="ctr"/>
            <a:r>
              <a:rPr lang="en-US" sz="2400" dirty="0" smtClean="0">
                <a:solidFill>
                  <a:schemeClr val="bg1"/>
                </a:solidFill>
              </a:rPr>
              <a:t>Region</a:t>
            </a:r>
            <a:endParaRPr lang="en-US" sz="2400" dirty="0">
              <a:solidFill>
                <a:schemeClr val="bg1"/>
              </a:solidFill>
            </a:endParaRPr>
          </a:p>
        </p:txBody>
      </p:sp>
      <p:sp>
        <p:nvSpPr>
          <p:cNvPr id="7" name="TextBox 6"/>
          <p:cNvSpPr txBox="1"/>
          <p:nvPr/>
        </p:nvSpPr>
        <p:spPr>
          <a:xfrm>
            <a:off x="4495800" y="5105400"/>
            <a:ext cx="2133600" cy="461665"/>
          </a:xfrm>
          <a:prstGeom prst="rect">
            <a:avLst/>
          </a:prstGeom>
          <a:solidFill>
            <a:srgbClr val="FFFF00"/>
          </a:solidFill>
          <a:effectLst>
            <a:glow rad="228600">
              <a:schemeClr val="accent1">
                <a:satMod val="175000"/>
                <a:alpha val="40000"/>
              </a:schemeClr>
            </a:glow>
          </a:effectLst>
        </p:spPr>
        <p:txBody>
          <a:bodyPr wrap="square" rtlCol="0">
            <a:spAutoFit/>
          </a:bodyPr>
          <a:lstStyle/>
          <a:p>
            <a:pPr algn="ctr"/>
            <a:r>
              <a:rPr lang="en-US" sz="2400" dirty="0" smtClean="0">
                <a:solidFill>
                  <a:schemeClr val="bg1"/>
                </a:solidFill>
              </a:rPr>
              <a:t>Location</a:t>
            </a:r>
            <a:endParaRPr lang="en-US" sz="2400" dirty="0">
              <a:solidFill>
                <a:schemeClr val="bg1"/>
              </a:solidFill>
            </a:endParaRPr>
          </a:p>
        </p:txBody>
      </p:sp>
      <p:sp>
        <p:nvSpPr>
          <p:cNvPr id="8" name="TextBox 7"/>
          <p:cNvSpPr txBox="1"/>
          <p:nvPr/>
        </p:nvSpPr>
        <p:spPr>
          <a:xfrm>
            <a:off x="6553200" y="6248400"/>
            <a:ext cx="2057400" cy="461665"/>
          </a:xfrm>
          <a:prstGeom prst="rect">
            <a:avLst/>
          </a:prstGeom>
          <a:solidFill>
            <a:srgbClr val="FFFF00"/>
          </a:solidFill>
          <a:effectLst>
            <a:glow rad="228600">
              <a:schemeClr val="accent1">
                <a:satMod val="175000"/>
                <a:alpha val="40000"/>
              </a:schemeClr>
            </a:glow>
          </a:effectLst>
        </p:spPr>
        <p:txBody>
          <a:bodyPr wrap="square" rtlCol="0">
            <a:spAutoFit/>
          </a:bodyPr>
          <a:lstStyle/>
          <a:p>
            <a:pPr algn="ctr"/>
            <a:r>
              <a:rPr lang="en-US" sz="2400" dirty="0" smtClean="0">
                <a:solidFill>
                  <a:schemeClr val="bg1"/>
                </a:solidFill>
              </a:rPr>
              <a:t>Interaction</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sz="4000" dirty="0" smtClean="0"/>
              <a:t>Group Activity – Theme Project</a:t>
            </a:r>
          </a:p>
        </p:txBody>
      </p:sp>
      <p:sp>
        <p:nvSpPr>
          <p:cNvPr id="38915" name="Rectangle 3"/>
          <p:cNvSpPr>
            <a:spLocks noGrp="1" noChangeArrowheads="1"/>
          </p:cNvSpPr>
          <p:nvPr>
            <p:ph type="body" sz="half" idx="1"/>
          </p:nvPr>
        </p:nvSpPr>
        <p:spPr>
          <a:xfrm>
            <a:off x="533400" y="1828800"/>
            <a:ext cx="8153400" cy="4267200"/>
          </a:xfrm>
        </p:spPr>
        <p:txBody>
          <a:bodyPr>
            <a:normAutofit fontScale="85000" lnSpcReduction="10000"/>
          </a:bodyPr>
          <a:lstStyle/>
          <a:p>
            <a:pPr marL="228600" indent="-228600"/>
            <a:r>
              <a:rPr lang="en-US" sz="3200" dirty="0" smtClean="0">
                <a:latin typeface="Arial" pitchFamily="34" charset="0"/>
                <a:cs typeface="Arial" pitchFamily="34" charset="0"/>
              </a:rPr>
              <a:t>Form 5 different groups (one for each theme)</a:t>
            </a:r>
          </a:p>
          <a:p>
            <a:pPr algn="ctr">
              <a:buNone/>
            </a:pPr>
            <a:endParaRPr lang="en-US" sz="1500" dirty="0" smtClean="0">
              <a:latin typeface="Arial" pitchFamily="34" charset="0"/>
              <a:cs typeface="Arial" pitchFamily="34" charset="0"/>
            </a:endParaRPr>
          </a:p>
          <a:p>
            <a:pPr marL="228600" indent="-228600"/>
            <a:r>
              <a:rPr lang="en-US" sz="3200" dirty="0" smtClean="0">
                <a:latin typeface="Arial" pitchFamily="34" charset="0"/>
                <a:cs typeface="Arial" pitchFamily="34" charset="0"/>
              </a:rPr>
              <a:t>No more than 3 people to one group</a:t>
            </a:r>
          </a:p>
          <a:p>
            <a:pPr algn="ctr">
              <a:buNone/>
            </a:pPr>
            <a:endParaRPr lang="en-US" sz="1500" dirty="0" smtClean="0">
              <a:latin typeface="Arial" pitchFamily="34" charset="0"/>
              <a:cs typeface="Arial" pitchFamily="34" charset="0"/>
            </a:endParaRPr>
          </a:p>
          <a:p>
            <a:pPr marL="228600" indent="-228600"/>
            <a:r>
              <a:rPr lang="en-US" sz="3200" dirty="0" smtClean="0">
                <a:latin typeface="Arial" pitchFamily="34" charset="0"/>
                <a:cs typeface="Arial" pitchFamily="34" charset="0"/>
              </a:rPr>
              <a:t>You and your group will be assigned one of the Five Themes of Geography. Your task is to create a group poster that shows your theme.</a:t>
            </a:r>
          </a:p>
          <a:p>
            <a:pPr marL="228600" indent="-228600"/>
            <a:r>
              <a:rPr lang="en-US" sz="3200" dirty="0" smtClean="0">
                <a:latin typeface="Arial" pitchFamily="34" charset="0"/>
                <a:cs typeface="Arial" pitchFamily="34" charset="0"/>
              </a:rPr>
              <a:t>Example: everyone in the location group does a page on location</a:t>
            </a:r>
          </a:p>
          <a:p>
            <a:endParaRPr lang="en-US" sz="3200" dirty="0" smtClean="0">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12" dur="5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arn(inHorizontal)">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barn(inHorizontal)">
                                      <p:cBhvr>
                                        <p:cTn id="22" dur="500"/>
                                        <p:tgtEl>
                                          <p:spTgt spid="389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Effect transition="in" filter="barn(inHorizontal)">
                                      <p:cBhvr>
                                        <p:cTn id="27"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Nathan\Desktop\r_pont_du_gard[1].jpg"/>
          <p:cNvPicPr>
            <a:picLocks noChangeAspect="1" noChangeArrowheads="1"/>
          </p:cNvPicPr>
          <p:nvPr/>
        </p:nvPicPr>
        <p:blipFill>
          <a:blip r:embed="rId3" cstate="print"/>
          <a:srcRect/>
          <a:stretch>
            <a:fillRect/>
          </a:stretch>
        </p:blipFill>
        <p:spPr bwMode="auto">
          <a:xfrm rot="20212234">
            <a:off x="6859194" y="4229324"/>
            <a:ext cx="2063750" cy="1547813"/>
          </a:xfrm>
          <a:prstGeom prst="rect">
            <a:avLst/>
          </a:prstGeom>
          <a:noFill/>
        </p:spPr>
      </p:pic>
      <p:pic>
        <p:nvPicPr>
          <p:cNvPr id="10" name="Picture 10" descr="MCj04127620000[1]"/>
          <p:cNvPicPr>
            <a:picLocks noChangeAspect="1" noChangeArrowheads="1"/>
          </p:cNvPicPr>
          <p:nvPr/>
        </p:nvPicPr>
        <p:blipFill>
          <a:blip r:embed="rId4" cstate="print"/>
          <a:srcRect/>
          <a:stretch>
            <a:fillRect/>
          </a:stretch>
        </p:blipFill>
        <p:spPr bwMode="auto">
          <a:xfrm rot="2173078">
            <a:off x="4669058" y="4021621"/>
            <a:ext cx="3138488" cy="1096963"/>
          </a:xfrm>
          <a:prstGeom prst="rect">
            <a:avLst/>
          </a:prstGeom>
          <a:noFill/>
          <a:ln w="9525">
            <a:noFill/>
            <a:miter lim="800000"/>
            <a:headEnd/>
            <a:tailEnd/>
          </a:ln>
        </p:spPr>
      </p:pic>
      <p:pic>
        <p:nvPicPr>
          <p:cNvPr id="9" name="Picture 4" descr="C:\Users\kclark.BEASD.000\AppData\Local\Microsoft\Windows\Temporary Internet Files\Content.IE5\7UZL99IM\MCj04374150000[1].wmf"/>
          <p:cNvPicPr>
            <a:picLocks noChangeAspect="1" noChangeArrowheads="1"/>
          </p:cNvPicPr>
          <p:nvPr/>
        </p:nvPicPr>
        <p:blipFill>
          <a:blip r:embed="rId5" cstate="print"/>
          <a:srcRect/>
          <a:stretch>
            <a:fillRect/>
          </a:stretch>
        </p:blipFill>
        <p:spPr bwMode="auto">
          <a:xfrm>
            <a:off x="6019800" y="2133600"/>
            <a:ext cx="2438400" cy="2425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Group Activity – Theme Project</a:t>
            </a:r>
            <a:endParaRPr lang="en-US" dirty="0"/>
          </a:p>
        </p:txBody>
      </p:sp>
      <p:sp>
        <p:nvSpPr>
          <p:cNvPr id="3" name="Text Placeholder 2"/>
          <p:cNvSpPr>
            <a:spLocks noGrp="1"/>
          </p:cNvSpPr>
          <p:nvPr>
            <p:ph type="body" sz="half" idx="1"/>
          </p:nvPr>
        </p:nvSpPr>
        <p:spPr/>
        <p:txBody>
          <a:bodyPr>
            <a:normAutofit/>
          </a:bodyPr>
          <a:lstStyle/>
          <a:p>
            <a:r>
              <a:rPr lang="en-US" sz="2800" dirty="0" smtClean="0"/>
              <a:t>Group 1--- Location </a:t>
            </a:r>
          </a:p>
          <a:p>
            <a:r>
              <a:rPr lang="en-US" sz="2800" dirty="0" smtClean="0"/>
              <a:t>Group 2 --- Place </a:t>
            </a:r>
          </a:p>
          <a:p>
            <a:r>
              <a:rPr lang="en-US" sz="2800" dirty="0" smtClean="0"/>
              <a:t>Group 3 --- Regions</a:t>
            </a:r>
          </a:p>
          <a:p>
            <a:r>
              <a:rPr lang="en-US" sz="2800" dirty="0" smtClean="0"/>
              <a:t>Group 4 --- Movement</a:t>
            </a:r>
          </a:p>
          <a:p>
            <a:r>
              <a:rPr lang="en-US" sz="2800" dirty="0" smtClean="0"/>
              <a:t>Group 5 --- Human-environment interaction </a:t>
            </a:r>
            <a:endParaRPr lang="en-US" sz="2800" dirty="0"/>
          </a:p>
        </p:txBody>
      </p:sp>
      <p:pic>
        <p:nvPicPr>
          <p:cNvPr id="8" name="Picture 9" descr="C:\Users\kmccarty\AppData\Local\Microsoft\Windows\Temporary Internet Files\Content.IE5\11B4IHLL\MP900399810[1].jpg"/>
          <p:cNvPicPr>
            <a:picLocks noChangeAspect="1" noChangeArrowheads="1"/>
          </p:cNvPicPr>
          <p:nvPr/>
        </p:nvPicPr>
        <p:blipFill>
          <a:blip r:embed="rId6" cstate="print"/>
          <a:srcRect/>
          <a:stretch>
            <a:fillRect/>
          </a:stretch>
        </p:blipFill>
        <p:spPr bwMode="auto">
          <a:xfrm rot="20586374">
            <a:off x="5334000" y="1752600"/>
            <a:ext cx="1944000" cy="1295400"/>
          </a:xfrm>
          <a:prstGeom prst="rect">
            <a:avLst/>
          </a:prstGeom>
          <a:noFill/>
          <a:ln w="9525">
            <a:noFill/>
            <a:miter lim="800000"/>
            <a:headEnd/>
            <a:tailEnd/>
          </a:ln>
        </p:spPr>
      </p:pic>
      <p:grpSp>
        <p:nvGrpSpPr>
          <p:cNvPr id="5" name="Group 12"/>
          <p:cNvGrpSpPr>
            <a:grpSpLocks/>
          </p:cNvGrpSpPr>
          <p:nvPr/>
        </p:nvGrpSpPr>
        <p:grpSpPr bwMode="auto">
          <a:xfrm>
            <a:off x="6934200" y="1371600"/>
            <a:ext cx="1905000" cy="1828800"/>
            <a:chOff x="5105400" y="2514600"/>
            <a:chExt cx="3048000" cy="3048000"/>
          </a:xfrm>
        </p:grpSpPr>
        <p:pic>
          <p:nvPicPr>
            <p:cNvPr id="6" name="Picture 11" descr="C:\Users\kmccarty\AppData\Local\Microsoft\Windows\Temporary Internet Files\Content.IE5\L32A505N\MC900437065[1].png"/>
            <p:cNvPicPr>
              <a:picLocks noChangeAspect="1" noChangeArrowheads="1"/>
            </p:cNvPicPr>
            <p:nvPr/>
          </p:nvPicPr>
          <p:blipFill>
            <a:blip r:embed="rId7" cstate="print"/>
            <a:srcRect/>
            <a:stretch>
              <a:fillRect/>
            </a:stretch>
          </p:blipFill>
          <p:spPr bwMode="auto">
            <a:xfrm>
              <a:off x="5105400" y="2514600"/>
              <a:ext cx="3048000" cy="3048000"/>
            </a:xfrm>
            <a:prstGeom prst="rect">
              <a:avLst/>
            </a:prstGeom>
            <a:noFill/>
            <a:ln w="9525">
              <a:noFill/>
              <a:miter lim="800000"/>
              <a:headEnd/>
              <a:tailEnd/>
            </a:ln>
          </p:spPr>
        </p:pic>
        <p:pic>
          <p:nvPicPr>
            <p:cNvPr id="7" name="Picture 13" descr="C:\Program Files\Microsoft Office\MEDIA\OFFICE12\Bullets\BD21294_.gif"/>
            <p:cNvPicPr>
              <a:picLocks noChangeAspect="1" noChangeArrowheads="1"/>
            </p:cNvPicPr>
            <p:nvPr/>
          </p:nvPicPr>
          <p:blipFill>
            <a:blip r:embed="rId8" cstate="print"/>
            <a:srcRect/>
            <a:stretch>
              <a:fillRect/>
            </a:stretch>
          </p:blipFill>
          <p:spPr bwMode="auto">
            <a:xfrm>
              <a:off x="7010400" y="3276600"/>
              <a:ext cx="123825" cy="123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52400"/>
            <a:ext cx="5791200" cy="1905000"/>
          </a:xfrm>
        </p:spPr>
        <p:txBody>
          <a:bodyPr>
            <a:noAutofit/>
          </a:bodyPr>
          <a:lstStyle/>
          <a:p>
            <a:pPr algn="ctr" eaLnBrk="1" fontAlgn="auto" hangingPunct="1">
              <a:spcAft>
                <a:spcPts val="0"/>
              </a:spcAft>
              <a:defRPr/>
            </a:pPr>
            <a:r>
              <a:rPr lang="en-US" sz="4800" b="1" dirty="0" smtClean="0"/>
              <a:t>The Five Themes of Geography</a:t>
            </a:r>
          </a:p>
        </p:txBody>
      </p:sp>
      <p:pic>
        <p:nvPicPr>
          <p:cNvPr id="44035" name="Picture 6" descr="C:\Users\kmccarty\AppData\Local\Microsoft\Windows\Temporary Internet Files\Content.IE5\6A0LH1SO\MC900335862[1].wmf"/>
          <p:cNvPicPr>
            <a:picLocks noChangeAspect="1" noChangeArrowheads="1"/>
          </p:cNvPicPr>
          <p:nvPr/>
        </p:nvPicPr>
        <p:blipFill>
          <a:blip r:embed="rId3" cstate="print"/>
          <a:srcRect/>
          <a:stretch>
            <a:fillRect/>
          </a:stretch>
        </p:blipFill>
        <p:spPr bwMode="auto">
          <a:xfrm rot="207030">
            <a:off x="5341938" y="3795713"/>
            <a:ext cx="2144712" cy="2841625"/>
          </a:xfrm>
          <a:prstGeom prst="rect">
            <a:avLst/>
          </a:prstGeom>
          <a:noFill/>
          <a:ln w="9525">
            <a:noFill/>
            <a:miter lim="800000"/>
            <a:headEnd/>
            <a:tailEnd/>
          </a:ln>
        </p:spPr>
      </p:pic>
      <p:sp>
        <p:nvSpPr>
          <p:cNvPr id="4" name="Rectangle 2"/>
          <p:cNvSpPr txBox="1">
            <a:spLocks noChangeArrowheads="1"/>
          </p:cNvSpPr>
          <p:nvPr/>
        </p:nvSpPr>
        <p:spPr>
          <a:xfrm>
            <a:off x="3733800" y="2743200"/>
            <a:ext cx="5105400" cy="838200"/>
          </a:xfrm>
          <a:prstGeom prst="rect">
            <a:avLst/>
          </a:prstGeom>
        </p:spPr>
        <p:txBody>
          <a:bodyPr anchor="b"/>
          <a:lstStyle/>
          <a:p>
            <a:pPr algn="ctr" eaLnBrk="1" fontAlgn="auto" hangingPunct="1">
              <a:spcAft>
                <a:spcPts val="0"/>
              </a:spcAft>
              <a:defRPr/>
            </a:pPr>
            <a:r>
              <a:rPr lang="en-US" sz="3600" b="1"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Day 5: Human / Environment Interaction</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14" descr="C:\Users\kmccarty\AppData\Local\Microsoft\Windows\Temporary Internet Files\Content.IE5\L32A505N\MP900401078[1].jpg"/>
          <p:cNvPicPr>
            <a:picLocks noChangeAspect="1" noChangeArrowheads="1"/>
          </p:cNvPicPr>
          <p:nvPr/>
        </p:nvPicPr>
        <p:blipFill>
          <a:blip r:embed="rId3" cstate="print"/>
          <a:srcRect/>
          <a:stretch>
            <a:fillRect/>
          </a:stretch>
        </p:blipFill>
        <p:spPr bwMode="auto">
          <a:xfrm>
            <a:off x="-3175" y="0"/>
            <a:ext cx="9147175" cy="6858000"/>
          </a:xfrm>
          <a:prstGeom prst="rect">
            <a:avLst/>
          </a:prstGeom>
          <a:noFill/>
          <a:ln w="9525">
            <a:noFill/>
            <a:miter lim="800000"/>
            <a:headEnd/>
            <a:tailEnd/>
          </a:ln>
        </p:spPr>
      </p:pic>
      <p:sp>
        <p:nvSpPr>
          <p:cNvPr id="38914" name="Rectangle 2"/>
          <p:cNvSpPr>
            <a:spLocks noGrp="1" noChangeArrowheads="1"/>
          </p:cNvSpPr>
          <p:nvPr>
            <p:ph type="title"/>
          </p:nvPr>
        </p:nvSpPr>
        <p:spPr bwMode="auto">
          <a:xfrm>
            <a:off x="152400" y="304800"/>
            <a:ext cx="8534400" cy="838200"/>
          </a:xfrm>
        </p:spPr>
        <p:txBody>
          <a:bodyPr wrap="square" numCol="1" compatLnSpc="1">
            <a:prstTxWarp prst="textNoShape">
              <a:avLst/>
            </a:prstTxWarp>
          </a:bodyPr>
          <a:lstStyle/>
          <a:p>
            <a:pPr eaLnBrk="1" hangingPunct="1"/>
            <a:r>
              <a:rPr lang="en-US" sz="3600" dirty="0" smtClean="0">
                <a:solidFill>
                  <a:srgbClr val="7030A0"/>
                </a:solidFill>
              </a:rPr>
              <a:t>Human-Environment Interaction</a:t>
            </a:r>
          </a:p>
        </p:txBody>
      </p:sp>
      <p:sp>
        <p:nvSpPr>
          <p:cNvPr id="38915" name="Rectangle 3"/>
          <p:cNvSpPr>
            <a:spLocks noGrp="1" noChangeArrowheads="1"/>
          </p:cNvSpPr>
          <p:nvPr>
            <p:ph type="body" sz="half" idx="1"/>
          </p:nvPr>
        </p:nvSpPr>
        <p:spPr>
          <a:xfrm>
            <a:off x="4114800" y="1676400"/>
            <a:ext cx="4648200" cy="3886200"/>
          </a:xfrm>
        </p:spPr>
        <p:txBody>
          <a:bodyPr>
            <a:normAutofit fontScale="85000" lnSpcReduction="20000"/>
          </a:bodyPr>
          <a:lstStyle/>
          <a:p>
            <a:pPr eaLnBrk="1" fontAlgn="auto" hangingPunct="1">
              <a:spcAft>
                <a:spcPts val="0"/>
              </a:spcAft>
              <a:buFont typeface="Wingdings" pitchFamily="2" charset="2"/>
              <a:buNone/>
              <a:defRPr/>
            </a:pPr>
            <a:r>
              <a:rPr lang="en-US" altLang="en-US" sz="2500" dirty="0" smtClean="0">
                <a:solidFill>
                  <a:schemeClr val="accent2">
                    <a:lumMod val="50000"/>
                  </a:schemeClr>
                </a:solidFill>
              </a:rPr>
              <a:t>	</a:t>
            </a:r>
            <a:r>
              <a:rPr lang="en-US" sz="3800" dirty="0" smtClean="0">
                <a:solidFill>
                  <a:schemeClr val="accent2">
                    <a:lumMod val="50000"/>
                  </a:schemeClr>
                </a:solidFill>
                <a:latin typeface="Arial Rounded MT Bold" pitchFamily="34" charset="0"/>
              </a:rPr>
              <a:t>How do you affect your environment everyday?</a:t>
            </a:r>
          </a:p>
          <a:p>
            <a:pPr eaLnBrk="1" fontAlgn="auto" hangingPunct="1">
              <a:spcAft>
                <a:spcPts val="0"/>
              </a:spcAft>
              <a:defRPr/>
            </a:pPr>
            <a:endParaRPr lang="en-US" sz="900" dirty="0" smtClean="0">
              <a:solidFill>
                <a:schemeClr val="accent2">
                  <a:lumMod val="50000"/>
                </a:schemeClr>
              </a:solidFill>
              <a:latin typeface="Arial Rounded MT Bold" pitchFamily="34" charset="0"/>
            </a:endParaRPr>
          </a:p>
          <a:p>
            <a:pPr eaLnBrk="1" fontAlgn="auto" hangingPunct="1">
              <a:spcAft>
                <a:spcPts val="0"/>
              </a:spcAft>
              <a:defRPr/>
            </a:pPr>
            <a:r>
              <a:rPr lang="en-US" sz="3800" dirty="0" smtClean="0">
                <a:solidFill>
                  <a:schemeClr val="accent2">
                    <a:lumMod val="50000"/>
                  </a:schemeClr>
                </a:solidFill>
                <a:latin typeface="Arial Rounded MT Bold" pitchFamily="34" charset="0"/>
              </a:rPr>
              <a:t>As the seasons change does your impact on the environment change? </a:t>
            </a:r>
          </a:p>
          <a:p>
            <a:pPr eaLnBrk="1" fontAlgn="auto" hangingPunct="1">
              <a:spcAft>
                <a:spcPts val="0"/>
              </a:spcAft>
              <a:defRPr/>
            </a:pPr>
            <a:endParaRPr lang="en-US" sz="2500" dirty="0" smtClean="0">
              <a:solidFill>
                <a:schemeClr val="accent2">
                  <a:lumMod val="5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barn(inHorizontal)">
                                      <p:cBhvr>
                                        <p:cTn id="12"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7" descr="IMG_1267.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8914" name="Rectangle 2"/>
          <p:cNvSpPr>
            <a:spLocks noGrp="1" noChangeArrowheads="1"/>
          </p:cNvSpPr>
          <p:nvPr>
            <p:ph type="title"/>
          </p:nvPr>
        </p:nvSpPr>
        <p:spPr bwMode="auto">
          <a:xfrm>
            <a:off x="0" y="0"/>
            <a:ext cx="6019800" cy="762000"/>
          </a:xfrm>
        </p:spPr>
        <p:txBody>
          <a:bodyPr wrap="square" numCol="1" compatLnSpc="1">
            <a:prstTxWarp prst="textNoShape">
              <a:avLst/>
            </a:prstTxWarp>
            <a:normAutofit fontScale="90000"/>
          </a:bodyPr>
          <a:lstStyle/>
          <a:p>
            <a:pPr eaLnBrk="1" hangingPunct="1">
              <a:defRPr/>
            </a:pPr>
            <a:r>
              <a:rPr lang="en-US" sz="3600" dirty="0" smtClean="0">
                <a:solidFill>
                  <a:schemeClr val="tx1"/>
                </a:solidFill>
              </a:rPr>
              <a:t>Human-Environment Interaction</a:t>
            </a:r>
          </a:p>
        </p:txBody>
      </p:sp>
      <p:sp>
        <p:nvSpPr>
          <p:cNvPr id="38915" name="Rectangle 3"/>
          <p:cNvSpPr>
            <a:spLocks noGrp="1" noChangeArrowheads="1"/>
          </p:cNvSpPr>
          <p:nvPr>
            <p:ph type="body" sz="half" idx="1"/>
          </p:nvPr>
        </p:nvSpPr>
        <p:spPr>
          <a:xfrm>
            <a:off x="3048000" y="914400"/>
            <a:ext cx="5410200" cy="1066800"/>
          </a:xfrm>
        </p:spPr>
        <p:txBody>
          <a:bodyPr>
            <a:normAutofit fontScale="85000" lnSpcReduction="10000"/>
          </a:bodyPr>
          <a:lstStyle/>
          <a:p>
            <a:pPr algn="ctr" eaLnBrk="1" fontAlgn="auto" hangingPunct="1">
              <a:spcAft>
                <a:spcPts val="0"/>
              </a:spcAft>
              <a:buFont typeface="Wingdings" pitchFamily="2" charset="2"/>
              <a:buNone/>
              <a:defRPr/>
            </a:pPr>
            <a:r>
              <a:rPr lang="en-US" altLang="en-US" sz="2500" dirty="0" smtClean="0">
                <a:solidFill>
                  <a:schemeClr val="accent2">
                    <a:lumMod val="50000"/>
                  </a:schemeClr>
                </a:solidFill>
              </a:rPr>
              <a:t>	</a:t>
            </a:r>
            <a:r>
              <a:rPr lang="en-US" sz="3800" dirty="0" smtClean="0">
                <a:solidFill>
                  <a:schemeClr val="accent6">
                    <a:lumMod val="20000"/>
                    <a:lumOff val="80000"/>
                  </a:schemeClr>
                </a:solidFill>
              </a:rPr>
              <a:t>How does the environment affect people?</a:t>
            </a:r>
          </a:p>
          <a:p>
            <a:pPr eaLnBrk="1" fontAlgn="auto" hangingPunct="1">
              <a:spcAft>
                <a:spcPts val="0"/>
              </a:spcAft>
              <a:defRPr/>
            </a:pPr>
            <a:endParaRPr lang="en-US" sz="2500" dirty="0" smtClean="0">
              <a:solidFill>
                <a:schemeClr val="accent2">
                  <a:lumMod val="5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12"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kmccarty\AppData\Local\Microsoft\Windows\Temporary Internet Files\Content.IE5\IH2Q3PRC\MC900437356[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2707" name="Rectangle 3"/>
          <p:cNvSpPr>
            <a:spLocks noGrp="1" noChangeArrowheads="1"/>
          </p:cNvSpPr>
          <p:nvPr>
            <p:ph type="body" sz="half" idx="1"/>
          </p:nvPr>
        </p:nvSpPr>
        <p:spPr>
          <a:xfrm>
            <a:off x="533400" y="1524000"/>
            <a:ext cx="8229600" cy="1524000"/>
          </a:xfrm>
          <a:solidFill>
            <a:schemeClr val="bg2">
              <a:lumMod val="50000"/>
            </a:schemeClr>
          </a:solidFill>
        </p:spPr>
        <p:style>
          <a:lnRef idx="0">
            <a:schemeClr val="dk1"/>
          </a:lnRef>
          <a:fillRef idx="3">
            <a:schemeClr val="dk1"/>
          </a:fillRef>
          <a:effectRef idx="3">
            <a:schemeClr val="dk1"/>
          </a:effectRef>
          <a:fontRef idx="minor">
            <a:schemeClr val="lt1"/>
          </a:fontRef>
        </p:style>
        <p:txBody>
          <a:bodyPr/>
          <a:lstStyle/>
          <a:p>
            <a:pPr eaLnBrk="1" fontAlgn="auto" hangingPunct="1">
              <a:spcAft>
                <a:spcPts val="0"/>
              </a:spcAft>
              <a:defRPr/>
            </a:pPr>
            <a:r>
              <a:rPr lang="en-US" altLang="en-US" sz="2800" dirty="0" smtClean="0">
                <a:latin typeface="Arial Rounded MT Bold" pitchFamily="34" charset="0"/>
              </a:rPr>
              <a:t>Depending on your </a:t>
            </a:r>
            <a:r>
              <a:rPr lang="en-US" altLang="en-US" sz="2800" u="sng" dirty="0" smtClean="0">
                <a:latin typeface="Arial Rounded MT Bold" pitchFamily="34" charset="0"/>
              </a:rPr>
              <a:t>cultural</a:t>
            </a:r>
            <a:r>
              <a:rPr lang="en-US" altLang="en-US" sz="2800" dirty="0" smtClean="0">
                <a:latin typeface="Arial Rounded MT Bold" pitchFamily="34" charset="0"/>
              </a:rPr>
              <a:t> background and </a:t>
            </a:r>
            <a:r>
              <a:rPr lang="en-US" altLang="en-US" sz="2800" u="sng" dirty="0" smtClean="0">
                <a:latin typeface="Arial Rounded MT Bold" pitchFamily="34" charset="0"/>
              </a:rPr>
              <a:t>technological</a:t>
            </a:r>
            <a:r>
              <a:rPr lang="en-US" altLang="en-US" sz="2800" dirty="0" smtClean="0">
                <a:latin typeface="Arial Rounded MT Bold" pitchFamily="34" charset="0"/>
              </a:rPr>
              <a:t> resources the </a:t>
            </a:r>
            <a:r>
              <a:rPr lang="en-US" altLang="en-US" sz="2800" u="sng" dirty="0" smtClean="0">
                <a:latin typeface="Arial Rounded MT Bold" pitchFamily="34" charset="0"/>
              </a:rPr>
              <a:t>environment</a:t>
            </a:r>
            <a:r>
              <a:rPr lang="en-US" altLang="en-US" sz="2800" dirty="0" smtClean="0">
                <a:latin typeface="Arial Rounded MT Bold" pitchFamily="34" charset="0"/>
              </a:rPr>
              <a:t> means different things to different people </a:t>
            </a:r>
          </a:p>
          <a:p>
            <a:pPr eaLnBrk="1" fontAlgn="auto" hangingPunct="1">
              <a:spcAft>
                <a:spcPts val="0"/>
              </a:spcAft>
              <a:defRPr/>
            </a:pPr>
            <a:endParaRPr lang="en-US" altLang="en-US" sz="2800" dirty="0" smtClean="0"/>
          </a:p>
          <a:p>
            <a:pPr eaLnBrk="1" fontAlgn="auto" hangingPunct="1">
              <a:spcAft>
                <a:spcPts val="0"/>
              </a:spcAft>
              <a:defRPr/>
            </a:pPr>
            <a:endParaRPr lang="en-US" sz="2800" dirty="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2707">
                                            <p:bg/>
                                          </p:spTgt>
                                        </p:tgtEl>
                                        <p:attrNameLst>
                                          <p:attrName>style.visibility</p:attrName>
                                        </p:attrNameLst>
                                      </p:cBhvr>
                                      <p:to>
                                        <p:strVal val="visible"/>
                                      </p:to>
                                    </p:set>
                                    <p:animEffect transition="in" filter="barn(inHorizontal)">
                                      <p:cBhvr>
                                        <p:cTn id="7" dur="2000"/>
                                        <p:tgtEl>
                                          <p:spTgt spid="72707">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2707">
                                            <p:txEl>
                                              <p:pRg st="0" end="0"/>
                                            </p:txEl>
                                          </p:spTgt>
                                        </p:tgtEl>
                                        <p:attrNameLst>
                                          <p:attrName>style.visibility</p:attrName>
                                        </p:attrNameLst>
                                      </p:cBhvr>
                                      <p:to>
                                        <p:strVal val="visible"/>
                                      </p:to>
                                    </p:set>
                                    <p:animEffect transition="in" filter="barn(inHorizontal)">
                                      <p:cBhvr>
                                        <p:cTn id="10" dur="2000"/>
                                        <p:tgtEl>
                                          <p:spTgt spid="72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fontAlgn="auto" hangingPunct="1">
              <a:spcAft>
                <a:spcPts val="0"/>
              </a:spcAft>
              <a:defRPr/>
            </a:pPr>
            <a:r>
              <a:rPr lang="en-US" sz="4000" b="1" dirty="0" smtClean="0">
                <a:latin typeface="Arial Rounded MT Bold" pitchFamily="34" charset="0"/>
              </a:rPr>
              <a:t>Human-Environment Interaction</a:t>
            </a:r>
          </a:p>
        </p:txBody>
      </p:sp>
      <p:sp>
        <p:nvSpPr>
          <p:cNvPr id="5" name="Content Placeholder 4"/>
          <p:cNvSpPr>
            <a:spLocks noGrp="1"/>
          </p:cNvSpPr>
          <p:nvPr>
            <p:ph sz="half" idx="2"/>
          </p:nvPr>
        </p:nvSpPr>
        <p:spPr>
          <a:xfrm>
            <a:off x="3962400" y="1905000"/>
            <a:ext cx="4800600" cy="3124200"/>
          </a:xfrm>
        </p:spPr>
        <p:txBody>
          <a:bodyPr>
            <a:normAutofit/>
          </a:bodyPr>
          <a:lstStyle/>
          <a:p>
            <a:pPr>
              <a:defRPr/>
            </a:pPr>
            <a:r>
              <a:rPr lang="en-US" sz="2800" dirty="0" smtClean="0">
                <a:latin typeface="Arial Rounded MT Bold" pitchFamily="34" charset="0"/>
              </a:rPr>
              <a:t>When we study </a:t>
            </a:r>
            <a:r>
              <a:rPr lang="en-US" sz="2800" u="sng" dirty="0" smtClean="0">
                <a:latin typeface="Arial Rounded MT Bold" pitchFamily="34" charset="0"/>
              </a:rPr>
              <a:t>Human</a:t>
            </a:r>
            <a:r>
              <a:rPr lang="en-US" sz="2800" dirty="0" smtClean="0">
                <a:latin typeface="Arial Rounded MT Bold" pitchFamily="34" charset="0"/>
              </a:rPr>
              <a:t>-Environment </a:t>
            </a:r>
            <a:r>
              <a:rPr lang="en-US" sz="2800" u="sng" dirty="0" smtClean="0">
                <a:latin typeface="Arial Rounded MT Bold" pitchFamily="34" charset="0"/>
              </a:rPr>
              <a:t>Interaction</a:t>
            </a:r>
            <a:r>
              <a:rPr lang="en-US" sz="2800" dirty="0" smtClean="0">
                <a:latin typeface="Arial Rounded MT Bold" pitchFamily="34" charset="0"/>
              </a:rPr>
              <a:t> we look at all the effects (both </a:t>
            </a:r>
            <a:r>
              <a:rPr lang="en-US" sz="2800" u="sng" dirty="0" smtClean="0">
                <a:latin typeface="Arial Rounded MT Bold" pitchFamily="34" charset="0"/>
              </a:rPr>
              <a:t>positive</a:t>
            </a:r>
            <a:r>
              <a:rPr lang="en-US" sz="2800" dirty="0" smtClean="0">
                <a:latin typeface="Arial Rounded MT Bold" pitchFamily="34" charset="0"/>
              </a:rPr>
              <a:t> and negative) that occur when people interact with their </a:t>
            </a:r>
            <a:r>
              <a:rPr lang="en-US" sz="2800" u="sng" dirty="0" smtClean="0">
                <a:latin typeface="Arial Rounded MT Bold" pitchFamily="34" charset="0"/>
              </a:rPr>
              <a:t>surroundings</a:t>
            </a:r>
            <a:r>
              <a:rPr lang="en-US" sz="2800" dirty="0" smtClean="0">
                <a:latin typeface="Arial Rounded MT Bold" pitchFamily="34" charset="0"/>
              </a:rPr>
              <a:t>.</a:t>
            </a:r>
            <a:endParaRPr lang="en-US" sz="2800" dirty="0">
              <a:latin typeface="Arial Rounded MT Bold" pitchFamily="34" charset="0"/>
            </a:endParaRPr>
          </a:p>
        </p:txBody>
      </p:sp>
      <p:pic>
        <p:nvPicPr>
          <p:cNvPr id="3076" name="Picture 4" descr="C:\Users\kmccarty\AppData\Local\Microsoft\Windows\Temporary Internet Files\Content.IE5\IH2Q3PRC\MC900014535[1].wmf"/>
          <p:cNvPicPr>
            <a:picLocks noChangeAspect="1" noChangeArrowheads="1"/>
          </p:cNvPicPr>
          <p:nvPr/>
        </p:nvPicPr>
        <p:blipFill>
          <a:blip r:embed="rId3" cstate="print"/>
          <a:srcRect/>
          <a:stretch>
            <a:fillRect/>
          </a:stretch>
        </p:blipFill>
        <p:spPr bwMode="auto">
          <a:xfrm>
            <a:off x="304800" y="2133600"/>
            <a:ext cx="3191735" cy="1676400"/>
          </a:xfrm>
          <a:prstGeom prst="rect">
            <a:avLst/>
          </a:prstGeom>
          <a:noFill/>
        </p:spPr>
      </p:pic>
      <p:pic>
        <p:nvPicPr>
          <p:cNvPr id="3077" name="Picture 5" descr="C:\Users\kmccarty\AppData\Local\Microsoft\Windows\Temporary Internet Files\Content.IE5\6OZ1KN60\MC900440104[1].png"/>
          <p:cNvPicPr>
            <a:picLocks noChangeAspect="1" noChangeArrowheads="1"/>
          </p:cNvPicPr>
          <p:nvPr/>
        </p:nvPicPr>
        <p:blipFill>
          <a:blip r:embed="rId4" cstate="print"/>
          <a:srcRect/>
          <a:stretch>
            <a:fillRect/>
          </a:stretch>
        </p:blipFill>
        <p:spPr bwMode="auto">
          <a:xfrm>
            <a:off x="1828800" y="4191000"/>
            <a:ext cx="1905000" cy="2024597"/>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arn(inHorizontal)">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381000" y="1066800"/>
            <a:ext cx="8458200" cy="4953000"/>
          </a:xfrm>
        </p:spPr>
        <p:txBody>
          <a:bodyPr>
            <a:normAutofit/>
          </a:bodyPr>
          <a:lstStyle/>
          <a:p>
            <a:pPr lvl="1" eaLnBrk="1" hangingPunct="1">
              <a:lnSpc>
                <a:spcPct val="90000"/>
              </a:lnSpc>
              <a:defRPr/>
            </a:pPr>
            <a:r>
              <a:rPr lang="en-US" sz="3200" dirty="0" smtClean="0">
                <a:latin typeface="Arial Rounded MT Bold" pitchFamily="34" charset="0"/>
              </a:rPr>
              <a:t>How can we modify our environment?</a:t>
            </a:r>
          </a:p>
          <a:p>
            <a:pPr lvl="2" eaLnBrk="1" hangingPunct="1">
              <a:lnSpc>
                <a:spcPct val="90000"/>
              </a:lnSpc>
              <a:defRPr/>
            </a:pPr>
            <a:r>
              <a:rPr lang="en-US" sz="3200" dirty="0" smtClean="0">
                <a:latin typeface="Arial Rounded MT Bold" pitchFamily="34" charset="0"/>
              </a:rPr>
              <a:t>Bringing water to our  homes</a:t>
            </a:r>
          </a:p>
          <a:p>
            <a:pPr lvl="2" eaLnBrk="1" hangingPunct="1">
              <a:lnSpc>
                <a:spcPct val="90000"/>
              </a:lnSpc>
              <a:defRPr/>
            </a:pPr>
            <a:r>
              <a:rPr lang="en-US" sz="3200" dirty="0" smtClean="0">
                <a:latin typeface="Arial Rounded MT Bold" pitchFamily="34" charset="0"/>
              </a:rPr>
              <a:t>Clearing land for farms </a:t>
            </a:r>
          </a:p>
          <a:p>
            <a:pPr lvl="2" eaLnBrk="1" hangingPunct="1">
              <a:lnSpc>
                <a:spcPct val="90000"/>
              </a:lnSpc>
              <a:defRPr/>
            </a:pPr>
            <a:r>
              <a:rPr lang="en-US" sz="3200" dirty="0" smtClean="0">
                <a:latin typeface="Arial Rounded MT Bold" pitchFamily="34" charset="0"/>
              </a:rPr>
              <a:t>Any other ideas?</a:t>
            </a:r>
          </a:p>
        </p:txBody>
      </p:sp>
      <p:sp>
        <p:nvSpPr>
          <p:cNvPr id="7178" name="AutoShape 10" descr="data:image/jpg;base64,/9j/4AAQSkZJRgABAQAAAQABAAD/2wBDAAkGBwgHBgkIBwgKCgkLDRYPDQwMDRsUFRAWIB0iIiAdHx8kKDQsJCYxJx8fLT0tMTU3Ojo6Iys/RD84QzQ5Ojf/2wBDAQoKCg0MDRoPDxo3JR8lNzc3Nzc3Nzc3Nzc3Nzc3Nzc3Nzc3Nzc3Nzc3Nzc3Nzc3Nzc3Nzc3Nzc3Nzc3Nzc3Nzf/wAARCABOAHUDASIAAhEBAxEB/8QAGwAAAgMBAQEAAAAAAAAAAAAAAwQBAgUABgf/xAAyEAACAQMDAgUBBwUBAQAAAAABAhEAAyEEEjFBUQUTImFxMkKBkaHB0fAGFLHh8VJi/8QAGgEAAgMBAQAAAAAAAAAAAAAAAgMAAQQFBv/EACcRAAICAQMDAgcAAAAAAAAAAAABAhEDEiExBBNBFPBCUWFxgaHh/9oADAMBAAIRAxEAPwD5Cxa0CBDA8e9RbRmti5uQQeC0f8q+2JzPv2q6WlcbtoBnM0jUddYXJ1+hZnkhWERyQOferySPVxTN21IDFWwYGMVw077gLZUgk/VjbValROxNOgHpZ4S4RHJOM1ILE+kCD9kYorW7a7ijAjoYP+KJZtll+gB4MOF9J/T76moHtO6F1skkgLI4ImTFVRAshSQ4yARM075cqPMBgc+3vVblkBzC7iMgxUUhc8TQowVmVpCTnAxRnsOVhHttBn0iD/gVNyXUbfUOk9PautsJCMWCXBtYkA57j8qu2IcdwwtXb2lt24CXF6N6Scnviki7rbUTtIWMcNTLq6gBXBInhoxFS9sHbbIXkA45qJlOArYvFGG5RkRHcVfeqguqQk8VD29zMWYbRmSOaCt2DDZB6DkVdWA9uS95ritNhyVI6CuqyooE7mE5wYrqlgtMaCFiVKnZGTPPxR7NkdumFByaL5AsqSxBVeYMSakbVYHYfOY5KnIPQVmcr4PXxwdt3LkTLFbgN1ypXAHbPFDlRsDKVjG4Hn4reu6FrtpNotsswqgZ+78/wrP1OmWzdYIXVuNpyAOpAoozTFZuinDe7Xv34Elts52qN3c+3eiOLiDbe+jsePu7Ux5F7CpAHQgxjrNXawEK72APOeD8jpU1bgemaiwFkXLhC27YAAwyiAB/9fvRCGZZIJURJPXtnrRrenZrYyGtxuk9P52q1q3saDJDT6ADj+dqpyJ6RvkANMu9lwGboVgA95OaDqtIbakXLLWzIaSDFa1vw3U6m3uWzdCKJ3Hj8TQzoNZaLbrVxgsksTKkfImosm/JlydIkjDZWXBIK7+JgfPtRJAtkjKn7UcU0wVvqIRuYAkcdqXV2tfQeBJ96ZdmCeNwe5RLjBZuDcGX1ADJFAu2La73tvvXgYyP99KbKreUXQpVOqjoe4oSHySpuLydrjkEHj8f0q0xMo7CR8xQPWpB4M811MX7G54dsD6SBEiuo00JcWaOredoEAKNxHc1KaVUub7jM5IBJ7k80nqmY3DLKoiPzpu3fW67BXUqIz3zWemo7Hqo5ITyvXz4NG9qSLW2z6nVYzilrulbTNuusly649Itk8+9BvXgpQhwO+fmh6i+TctOACdo5IPXmhimaM+aDtvlGpYK2SBdBb07YUZLf+R+/wA0dbOlN1WNxnkSVaBn57fzoawN95yNk7lkmDxJ5o9vXXUB9AYwPV2z/wAqOD8Eh12NupLY9Fd0S3n8tbvlJEHZywHUn5NMpoF0ihNM3m3iZ8xhtKiOx6+/txWNpfEPM1tuUgiTB4xOM+wp+zrWOqFt2Z9qm4xZeWiYx0zQNPgc8mKTuLD3i6S11yzZAIOYP6ftQU8Ra0wuLcLY2mTJz7Gs3xXVvddnUvgQB1gdfnmsWyLus1FuzZaWuMFVS0c0UcVqzk9T12OM+3GNs9iB4Z4q5TUoLOof7aQM5/evOeKaG9oLwtXGlGja69RGB+dU14fwrWm0boubRKkPvBHyP5ita8x1ngT6hrZbb6VO36TExP4/hRJaaa4ZmyShNNLlGEg9SlR9WMCAPuoVxiisd/cFjzXMbgBPHE57UC7O1ySsAgcinJbnOlXBW7dgqVE+kZJ9zXVV7bELBHEQDxXUWwht2G1arcYeoLjrRdLbW0zAMTKDpjvQNRdss49RgDtUnW2rdwbVLrgSfbHSgpuNHYeTHDK5yaD3lU5MyB0HNVIUtbCqxgAfVQv757gdUtTIgHNWd9Q95isIo+mOlRJrkkskJu4b/ga2yLgCjcqkmW/nvQ7TLuG/aoySJ7CoTS6m4XdmYiCJER25qiaVFMlZOaG18wqdppV9/wCDWnv2v7pGa4pVeYUnp/utBvEEW5bOk0zywO4kBZMATWVaOy4NqgU3busbmT0pcn9B+KLl8Xkl72oOka0EVQbh98e9D8FtXW8V0x327YW4GLOAF+/iiNqHWyywJJxillvXXOwbPVjKiruWlmDLiUc2pq9xn+qNdpPEPEZ0VkrtG0gwAY7AfBrR0t2w/wDS7aYwuo3PcKM2WAUwR+eK827PvRYVSjTIWCczWm997vhrW3FuJJBAAIxRy4SExbuTMoIrOyh9pMxuGKrctOqskZ6xnNQl4Sq3ZBE+sc/FWvkhldfUpWNw7xTfJltUUDEE11Ca9cY5g/IFdU0gWi9nQbiN7x8mnE0enSPUp+BQGOaje080Dcn5OxHFix+B1RZQGKq122GkCki5FQXJNDoDl1FKkaS6sLwi/eKhtW9w8KPgUis96uJodCF9zU7GUy8k0YYMg0krkGmEYnNU0PjmUUXehIwW6p7Grs3egsMzUSM+XNcrLalla8Cqiri8w07KZ47xQJzxNReaEj9KMxSlViNySYFRb1L2l2KcEgkH24qTzQ3URNPRlvcLFlwCH8s9VIJ/CupQ811FpKtH/9k=">
            <a:hlinkClick r:id="rId3"/>
          </p:cNvPr>
          <p:cNvSpPr>
            <a:spLocks noChangeAspect="1" noChangeArrowheads="1"/>
          </p:cNvSpPr>
          <p:nvPr/>
        </p:nvSpPr>
        <p:spPr bwMode="auto">
          <a:xfrm>
            <a:off x="149225" y="-350838"/>
            <a:ext cx="1114425" cy="74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1" name="Picture 1" descr="C:\Users\kmccarty\AppData\Local\Microsoft\Windows\Temporary Internet Files\Content.IE5\5OKX7X85\MC900435548[1].wmf"/>
          <p:cNvPicPr>
            <a:picLocks noChangeAspect="1" noChangeArrowheads="1"/>
          </p:cNvPicPr>
          <p:nvPr/>
        </p:nvPicPr>
        <p:blipFill>
          <a:blip r:embed="rId4" cstate="print"/>
          <a:srcRect/>
          <a:stretch>
            <a:fillRect/>
          </a:stretch>
        </p:blipFill>
        <p:spPr bwMode="auto">
          <a:xfrm>
            <a:off x="5257800" y="3505200"/>
            <a:ext cx="3213100" cy="2762341"/>
          </a:xfrm>
          <a:prstGeom prst="rect">
            <a:avLst/>
          </a:prstGeom>
          <a:noFill/>
        </p:spPr>
      </p:pic>
      <p:pic>
        <p:nvPicPr>
          <p:cNvPr id="30723" name="Picture 3" descr="C:\Users\kmccarty\AppData\Local\Microsoft\Windows\Temporary Internet Files\Content.IE5\5OKX7X85\MC900239501[1].wmf"/>
          <p:cNvPicPr>
            <a:picLocks noChangeAspect="1" noChangeArrowheads="1"/>
          </p:cNvPicPr>
          <p:nvPr/>
        </p:nvPicPr>
        <p:blipFill>
          <a:blip r:embed="rId5" cstate="print"/>
          <a:srcRect/>
          <a:stretch>
            <a:fillRect/>
          </a:stretch>
        </p:blipFill>
        <p:spPr bwMode="auto">
          <a:xfrm rot="20980285">
            <a:off x="1524000" y="4419600"/>
            <a:ext cx="1727302" cy="18132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304800"/>
            <a:ext cx="7162801" cy="1477962"/>
          </a:xfrm>
        </p:spPr>
        <p:txBody>
          <a:bodyPr>
            <a:normAutofit/>
          </a:bodyPr>
          <a:lstStyle/>
          <a:p>
            <a:pPr algn="l" eaLnBrk="1" hangingPunct="1">
              <a:defRPr/>
            </a:pPr>
            <a:r>
              <a:rPr lang="en-US" sz="4000" dirty="0" smtClean="0"/>
              <a:t>Human Environment Interaction</a:t>
            </a:r>
          </a:p>
        </p:txBody>
      </p:sp>
      <p:sp>
        <p:nvSpPr>
          <p:cNvPr id="20483" name="Rectangle 3"/>
          <p:cNvSpPr>
            <a:spLocks noGrp="1" noChangeArrowheads="1"/>
          </p:cNvSpPr>
          <p:nvPr>
            <p:ph type="body" idx="1"/>
          </p:nvPr>
        </p:nvSpPr>
        <p:spPr>
          <a:xfrm>
            <a:off x="457200" y="1295400"/>
            <a:ext cx="7620000" cy="4191000"/>
          </a:xfrm>
        </p:spPr>
        <p:txBody>
          <a:bodyPr>
            <a:normAutofit/>
          </a:bodyPr>
          <a:lstStyle/>
          <a:p>
            <a:pPr lvl="1" eaLnBrk="1" hangingPunct="1">
              <a:lnSpc>
                <a:spcPct val="90000"/>
              </a:lnSpc>
              <a:defRPr/>
            </a:pPr>
            <a:r>
              <a:rPr lang="en-US" sz="2800" dirty="0" smtClean="0">
                <a:latin typeface="Arial Rounded MT Bold" pitchFamily="34" charset="0"/>
              </a:rPr>
              <a:t>How do we adapt to our environment? </a:t>
            </a:r>
          </a:p>
          <a:p>
            <a:pPr lvl="2" eaLnBrk="1" hangingPunct="1">
              <a:lnSpc>
                <a:spcPct val="90000"/>
              </a:lnSpc>
              <a:defRPr/>
            </a:pPr>
            <a:r>
              <a:rPr lang="en-US" sz="2800" dirty="0" smtClean="0">
                <a:latin typeface="Arial Rounded MT Bold" pitchFamily="34" charset="0"/>
              </a:rPr>
              <a:t> Wearing suitable clothing (summer vs. winter)</a:t>
            </a:r>
          </a:p>
          <a:p>
            <a:pPr lvl="2" eaLnBrk="1" hangingPunct="1">
              <a:lnSpc>
                <a:spcPct val="90000"/>
              </a:lnSpc>
              <a:defRPr/>
            </a:pPr>
            <a:r>
              <a:rPr lang="en-US" sz="2800" dirty="0" smtClean="0">
                <a:latin typeface="Arial Rounded MT Bold" pitchFamily="34" charset="0"/>
              </a:rPr>
              <a:t>Heating / cooling our homes</a:t>
            </a:r>
          </a:p>
          <a:p>
            <a:pPr lvl="2" eaLnBrk="1" hangingPunct="1">
              <a:lnSpc>
                <a:spcPct val="90000"/>
              </a:lnSpc>
              <a:defRPr/>
            </a:pPr>
            <a:r>
              <a:rPr lang="en-US" sz="2800" dirty="0" smtClean="0">
                <a:latin typeface="Arial Rounded MT Bold" pitchFamily="34" charset="0"/>
              </a:rPr>
              <a:t>Any other ideas?</a:t>
            </a:r>
            <a:endParaRPr lang="en-US" sz="2000" b="1" dirty="0" smtClean="0"/>
          </a:p>
        </p:txBody>
      </p:sp>
      <p:sp>
        <p:nvSpPr>
          <p:cNvPr id="7178" name="AutoShape 10" descr="data:image/jpg;base64,/9j/4AAQSkZJRgABAQAAAQABAAD/2wBDAAkGBwgHBgkIBwgKCgkLDRYPDQwMDRsUFRAWIB0iIiAdHx8kKDQsJCYxJx8fLT0tMTU3Ojo6Iys/RD84QzQ5Ojf/2wBDAQoKCg0MDRoPDxo3JR8lNzc3Nzc3Nzc3Nzc3Nzc3Nzc3Nzc3Nzc3Nzc3Nzc3Nzc3Nzc3Nzc3Nzc3Nzc3Nzc3Nzf/wAARCABOAHUDASIAAhEBAxEB/8QAGwAAAgMBAQEAAAAAAAAAAAAAAwQBAgUABgf/xAAyEAACAQMDAgUBBwUBAQAAAAABAhEAAyEEEjFBUQUTImFxMkKBkaHB0fAGFLHh8VJi/8QAGgEAAgMBAQAAAAAAAAAAAAAAAgMAAQQFBv/EACcRAAICAQMDAgcAAAAAAAAAAAABAhEDEiExBBNBFPBCUWFxgaHh/9oADAMBAAIRAxEAPwD5Cxa0CBDA8e9RbRmti5uQQeC0f8q+2JzPv2q6WlcbtoBnM0jUddYXJ1+hZnkhWERyQOferySPVxTN21IDFWwYGMVw077gLZUgk/VjbValROxNOgHpZ4S4RHJOM1ILE+kCD9kYorW7a7ijAjoYP+KJZtll+gB4MOF9J/T76moHtO6F1skkgLI4ImTFVRAshSQ4yARM075cqPMBgc+3vVblkBzC7iMgxUUhc8TQowVmVpCTnAxRnsOVhHttBn0iD/gVNyXUbfUOk9PautsJCMWCXBtYkA57j8qu2IcdwwtXb2lt24CXF6N6Scnviki7rbUTtIWMcNTLq6gBXBInhoxFS9sHbbIXkA45qJlOArYvFGG5RkRHcVfeqguqQk8VD29zMWYbRmSOaCt2DDZB6DkVdWA9uS95ritNhyVI6CuqyooE7mE5wYrqlgtMaCFiVKnZGTPPxR7NkdumFByaL5AsqSxBVeYMSakbVYHYfOY5KnIPQVmcr4PXxwdt3LkTLFbgN1ypXAHbPFDlRsDKVjG4Hn4reu6FrtpNotsswqgZ+78/wrP1OmWzdYIXVuNpyAOpAoozTFZuinDe7Xv34Elts52qN3c+3eiOLiDbe+jsePu7Ux5F7CpAHQgxjrNXawEK72APOeD8jpU1bgemaiwFkXLhC27YAAwyiAB/9fvRCGZZIJURJPXtnrRrenZrYyGtxuk9P52q1q3saDJDT6ADj+dqpyJ6RvkANMu9lwGboVgA95OaDqtIbakXLLWzIaSDFa1vw3U6m3uWzdCKJ3Hj8TQzoNZaLbrVxgsksTKkfImosm/JlydIkjDZWXBIK7+JgfPtRJAtkjKn7UcU0wVvqIRuYAkcdqXV2tfQeBJ96ZdmCeNwe5RLjBZuDcGX1ADJFAu2La73tvvXgYyP99KbKreUXQpVOqjoe4oSHySpuLydrjkEHj8f0q0xMo7CR8xQPWpB4M811MX7G54dsD6SBEiuo00JcWaOredoEAKNxHc1KaVUub7jM5IBJ7k80nqmY3DLKoiPzpu3fW67BXUqIz3zWemo7Hqo5ITyvXz4NG9qSLW2z6nVYzilrulbTNuusly649Itk8+9BvXgpQhwO+fmh6i+TctOACdo5IPXmhimaM+aDtvlGpYK2SBdBb07YUZLf+R+/wA0dbOlN1WNxnkSVaBn57fzoawN95yNk7lkmDxJ5o9vXXUB9AYwPV2z/wAqOD8Eh12NupLY9Fd0S3n8tbvlJEHZywHUn5NMpoF0ihNM3m3iZ8xhtKiOx6+/txWNpfEPM1tuUgiTB4xOM+wp+zrWOqFt2Z9qm4xZeWiYx0zQNPgc8mKTuLD3i6S11yzZAIOYP6ftQU8Ra0wuLcLY2mTJz7Gs3xXVvddnUvgQB1gdfnmsWyLus1FuzZaWuMFVS0c0UcVqzk9T12OM+3GNs9iB4Z4q5TUoLOof7aQM5/evOeKaG9oLwtXGlGja69RGB+dU14fwrWm0boubRKkPvBHyP5ita8x1ngT6hrZbb6VO36TExP4/hRJaaa4ZmyShNNLlGEg9SlR9WMCAPuoVxiisd/cFjzXMbgBPHE57UC7O1ySsAgcinJbnOlXBW7dgqVE+kZJ9zXVV7bELBHEQDxXUWwht2G1arcYeoLjrRdLbW0zAMTKDpjvQNRdss49RgDtUnW2rdwbVLrgSfbHSgpuNHYeTHDK5yaD3lU5MyB0HNVIUtbCqxgAfVQv757gdUtTIgHNWd9Q95isIo+mOlRJrkkskJu4b/ga2yLgCjcqkmW/nvQ7TLuG/aoySJ7CoTS6m4XdmYiCJER25qiaVFMlZOaG18wqdppV9/wCDWnv2v7pGa4pVeYUnp/utBvEEW5bOk0zywO4kBZMATWVaOy4NqgU3busbmT0pcn9B+KLl8Xkl72oOka0EVQbh98e9D8FtXW8V0x327YW4GLOAF+/iiNqHWyywJJxillvXXOwbPVjKiruWlmDLiUc2pq9xn+qNdpPEPEZ0VkrtG0gwAY7AfBrR0t2w/wDS7aYwuo3PcKM2WAUwR+eK827PvRYVSjTIWCczWm997vhrW3FuJJBAAIxRy4SExbuTMoIrOyh9pMxuGKrctOqskZ6xnNQl4Sq3ZBE+sc/FWvkhldfUpWNw7xTfJltUUDEE11Ca9cY5g/IFdU0gWi9nQbiN7x8mnE0enSPUp+BQGOaje080Dcn5OxHFix+B1RZQGKq122GkCki5FQXJNDoDl1FKkaS6sLwi/eKhtW9w8KPgUis96uJodCF9zU7GUy8k0YYMg0krkGmEYnNU0PjmUUXehIwW6p7Grs3egsMzUSM+XNcrLalla8Cqiri8w07KZ47xQJzxNReaEj9KMxSlViNySYFRb1L2l2KcEgkH24qTzQ3URNPRlvcLFlwCH8s9VIJ/CupQ811FpKtH/9k=">
            <a:hlinkClick r:id="rId3"/>
          </p:cNvPr>
          <p:cNvSpPr>
            <a:spLocks noChangeAspect="1" noChangeArrowheads="1"/>
          </p:cNvSpPr>
          <p:nvPr/>
        </p:nvSpPr>
        <p:spPr bwMode="auto">
          <a:xfrm>
            <a:off x="149225" y="-350838"/>
            <a:ext cx="1114425" cy="74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kmccarty\AppData\Local\Microsoft\Windows\Temporary Internet Files\Content.IE5\JWRB73YS\MP900432826[1].jpg"/>
          <p:cNvPicPr>
            <a:picLocks noChangeAspect="1" noChangeArrowheads="1"/>
          </p:cNvPicPr>
          <p:nvPr/>
        </p:nvPicPr>
        <p:blipFill>
          <a:blip r:embed="rId4" cstate="print"/>
          <a:srcRect/>
          <a:stretch>
            <a:fillRect/>
          </a:stretch>
        </p:blipFill>
        <p:spPr bwMode="auto">
          <a:xfrm>
            <a:off x="4876800" y="4114800"/>
            <a:ext cx="38862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533400" y="2057400"/>
            <a:ext cx="3967163" cy="3082925"/>
          </a:xfrm>
        </p:spPr>
        <p:txBody>
          <a:bodyPr/>
          <a:lstStyle/>
          <a:p>
            <a:pPr eaLnBrk="1" fontAlgn="auto" hangingPunct="1">
              <a:spcAft>
                <a:spcPts val="0"/>
              </a:spcAft>
              <a:defRPr/>
            </a:pPr>
            <a:r>
              <a:rPr lang="en-US" altLang="en-US" sz="3600" dirty="0" smtClean="0">
                <a:latin typeface="Arial Rounded MT Bold" pitchFamily="34" charset="0"/>
              </a:rPr>
              <a:t>How can changes to the environment be favorable?</a:t>
            </a:r>
          </a:p>
          <a:p>
            <a:pPr eaLnBrk="1" fontAlgn="auto" hangingPunct="1">
              <a:spcAft>
                <a:spcPts val="0"/>
              </a:spcAft>
              <a:buNone/>
              <a:defRPr/>
            </a:pPr>
            <a:endParaRPr lang="en-US" sz="2800" dirty="0" smtClean="0"/>
          </a:p>
        </p:txBody>
      </p:sp>
      <p:pic>
        <p:nvPicPr>
          <p:cNvPr id="48132" name="Picture 6" descr="image: earth week logo"/>
          <p:cNvPicPr>
            <a:picLocks noGrp="1" noChangeAspect="1" noChangeArrowheads="1"/>
          </p:cNvPicPr>
          <p:nvPr>
            <p:ph sz="half" idx="2"/>
          </p:nvPr>
        </p:nvPicPr>
        <p:blipFill>
          <a:blip r:embed="rId3" cstate="print"/>
          <a:srcRect/>
          <a:stretch>
            <a:fillRect/>
          </a:stretch>
        </p:blipFill>
        <p:spPr bwMode="auto">
          <a:xfrm>
            <a:off x="4800600" y="1447800"/>
            <a:ext cx="3959225" cy="4530725"/>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7"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theme/theme1.xml><?xml version="1.0" encoding="utf-8"?>
<a:theme xmlns:a="http://schemas.openxmlformats.org/drawingml/2006/main" name="Firelight">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Firelight</Template>
  <TotalTime>2631</TotalTime>
  <Words>453</Words>
  <Application>Microsoft Office PowerPoint</Application>
  <PresentationFormat>On-screen Show (4:3)</PresentationFormat>
  <Paragraphs>87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Firelight</vt:lpstr>
      <vt:lpstr>The Five Themes of Geography</vt:lpstr>
      <vt:lpstr>The Five Themes of Geography</vt:lpstr>
      <vt:lpstr>Human-Environment Interaction</vt:lpstr>
      <vt:lpstr>Human-Environment Interaction</vt:lpstr>
      <vt:lpstr>Slide 5</vt:lpstr>
      <vt:lpstr>Human-Environment Interaction</vt:lpstr>
      <vt:lpstr>Slide 7</vt:lpstr>
      <vt:lpstr>Human Environment Interaction</vt:lpstr>
      <vt:lpstr>Slide 9</vt:lpstr>
      <vt:lpstr>Human-Environment Interaction</vt:lpstr>
      <vt:lpstr>Slide 11</vt:lpstr>
      <vt:lpstr>Study the consequences of Human / Environment Interaction helps people plan and manage the environment responsibly </vt:lpstr>
      <vt:lpstr>Pack Your Bags</vt:lpstr>
      <vt:lpstr>Review</vt:lpstr>
      <vt:lpstr>Review</vt:lpstr>
      <vt:lpstr>The Five Themes of Geography</vt:lpstr>
      <vt:lpstr>The Five Themes of Geography</vt:lpstr>
      <vt:lpstr>Group Activity – Theme Project</vt:lpstr>
      <vt:lpstr>Group Activity – Theme Project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Human Geography</dc:title>
  <dc:creator>john</dc:creator>
  <cp:lastModifiedBy>kmccarty</cp:lastModifiedBy>
  <cp:revision>263</cp:revision>
  <dcterms:created xsi:type="dcterms:W3CDTF">2005-08-22T22:17:46Z</dcterms:created>
  <dcterms:modified xsi:type="dcterms:W3CDTF">2012-11-10T14:20:58Z</dcterms:modified>
</cp:coreProperties>
</file>