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256" r:id="rId2"/>
    <p:sldId id="259" r:id="rId3"/>
    <p:sldId id="264" r:id="rId4"/>
    <p:sldId id="260" r:id="rId5"/>
    <p:sldId id="262" r:id="rId6"/>
    <p:sldId id="261" r:id="rId7"/>
    <p:sldId id="257" r:id="rId8"/>
    <p:sldId id="270" r:id="rId9"/>
    <p:sldId id="271" r:id="rId10"/>
    <p:sldId id="273" r:id="rId11"/>
    <p:sldId id="274" r:id="rId12"/>
    <p:sldId id="275" r:id="rId13"/>
    <p:sldId id="263" r:id="rId14"/>
    <p:sldId id="276" r:id="rId15"/>
    <p:sldId id="278" r:id="rId16"/>
    <p:sldId id="277"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253AC7-05A5-4C86-B72F-54990B088BB0}" type="datetimeFigureOut">
              <a:rPr lang="en-US" smtClean="0"/>
              <a:t>8/28/2015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C110EE-54E5-4E27-BA4B-B8CCAB86E57C}" type="slidenum">
              <a:rPr lang="en-US" smtClean="0"/>
              <a:t>‹#›</a:t>
            </a:fld>
            <a:endParaRPr lang="en-US"/>
          </a:p>
        </p:txBody>
      </p:sp>
    </p:spTree>
    <p:extLst>
      <p:ext uri="{BB962C8B-B14F-4D97-AF65-F5344CB8AC3E}">
        <p14:creationId xmlns:p14="http://schemas.microsoft.com/office/powerpoint/2010/main" val="956720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3941A-D20A-4985-9D4A-18B4519EECA0}" type="datetimeFigureOut">
              <a:rPr lang="en-US" smtClean="0"/>
              <a:t>8/28/2015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E6C21-E2A7-46F4-A959-85C14DD7EFE6}" type="slidenum">
              <a:rPr lang="en-US" smtClean="0"/>
              <a:t>‹#›</a:t>
            </a:fld>
            <a:endParaRPr lang="en-US"/>
          </a:p>
        </p:txBody>
      </p:sp>
    </p:spTree>
    <p:extLst>
      <p:ext uri="{BB962C8B-B14F-4D97-AF65-F5344CB8AC3E}">
        <p14:creationId xmlns:p14="http://schemas.microsoft.com/office/powerpoint/2010/main" val="4049586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E6C21-E2A7-46F4-A959-85C14DD7EFE6}" type="slidenum">
              <a:rPr lang="en-US" smtClean="0"/>
              <a:t>12</a:t>
            </a:fld>
            <a:endParaRPr lang="en-US"/>
          </a:p>
        </p:txBody>
      </p:sp>
    </p:spTree>
    <p:extLst>
      <p:ext uri="{BB962C8B-B14F-4D97-AF65-F5344CB8AC3E}">
        <p14:creationId xmlns:p14="http://schemas.microsoft.com/office/powerpoint/2010/main" val="2566551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A310A4E-AE6E-40F1-AAF3-8C0725FE719E}"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A8F83-8428-4448-A337-677CF16941B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310A4E-AE6E-40F1-AAF3-8C0725FE719E}"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A8F83-8428-4448-A337-677CF16941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310A4E-AE6E-40F1-AAF3-8C0725FE719E}" type="datetimeFigureOut">
              <a:rPr lang="en-US" smtClean="0"/>
              <a:pPr/>
              <a:t>8/28/2015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716A8F83-8428-4448-A337-677CF16941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310A4E-AE6E-40F1-AAF3-8C0725FE719E}"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A8F83-8428-4448-A337-677CF16941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A310A4E-AE6E-40F1-AAF3-8C0725FE719E}" type="datetimeFigureOut">
              <a:rPr lang="en-US" smtClean="0"/>
              <a:pPr/>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A8F83-8428-4448-A337-677CF16941B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310A4E-AE6E-40F1-AAF3-8C0725FE719E}" type="datetimeFigureOut">
              <a:rPr lang="en-US" smtClean="0"/>
              <a:pPr/>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A8F83-8428-4448-A337-677CF16941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A310A4E-AE6E-40F1-AAF3-8C0725FE719E}" type="datetimeFigureOut">
              <a:rPr lang="en-US" smtClean="0"/>
              <a:pPr/>
              <a:t>8/28/2015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6A8F83-8428-4448-A337-677CF16941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310A4E-AE6E-40F1-AAF3-8C0725FE719E}" type="datetimeFigureOut">
              <a:rPr lang="en-US" smtClean="0"/>
              <a:pPr/>
              <a:t>8/28/2015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6A8F83-8428-4448-A337-677CF16941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10A4E-AE6E-40F1-AAF3-8C0725FE719E}" type="datetimeFigureOut">
              <a:rPr lang="en-US" smtClean="0"/>
              <a:pPr/>
              <a:t>8/28/2015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6A8F83-8428-4448-A337-677CF16941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A310A4E-AE6E-40F1-AAF3-8C0725FE719E}" type="datetimeFigureOut">
              <a:rPr lang="en-US" smtClean="0"/>
              <a:pPr/>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A8F83-8428-4448-A337-677CF16941B1}"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A310A4E-AE6E-40F1-AAF3-8C0725FE719E}" type="datetimeFigureOut">
              <a:rPr lang="en-US" smtClean="0"/>
              <a:pPr/>
              <a:t>8/28/2015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716A8F83-8428-4448-A337-677CF16941B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A310A4E-AE6E-40F1-AAF3-8C0725FE719E}" type="datetimeFigureOut">
              <a:rPr lang="en-US" smtClean="0"/>
              <a:pPr/>
              <a:t>8/28/2015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16A8F83-8428-4448-A337-677CF16941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qqtOvt7d490" TargetMode="External"/><Relationship Id="rId2" Type="http://schemas.openxmlformats.org/officeDocument/2006/relationships/hyperlink" Target="https://www.youtube.com/watch?v=TaoqdKz4m5E" TargetMode="External"/><Relationship Id="rId1" Type="http://schemas.openxmlformats.org/officeDocument/2006/relationships/slideLayout" Target="../slideLayouts/slideLayout2.xml"/><Relationship Id="rId4" Type="http://schemas.openxmlformats.org/officeDocument/2006/relationships/hyperlink" Target="https://www.youtube.com/watch?v=3FbL7eFJGdQ"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486400"/>
            <a:ext cx="8077200" cy="911352"/>
          </a:xfrm>
        </p:spPr>
        <p:txBody>
          <a:bodyPr/>
          <a:lstStyle/>
          <a:p>
            <a:r>
              <a:rPr lang="en-US" dirty="0" smtClean="0"/>
              <a:t>The Sacrament of Holy Orders</a:t>
            </a:r>
            <a:endParaRPr lang="en-US" dirty="0"/>
          </a:p>
        </p:txBody>
      </p:sp>
      <p:pic>
        <p:nvPicPr>
          <p:cNvPr id="7" name="Picture 6" descr="deacons.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2781300" y="1151398"/>
            <a:ext cx="3581400" cy="2819400"/>
          </a:xfrm>
          <a:prstGeom prst="rect">
            <a:avLst/>
          </a:prstGeom>
          <a:ln>
            <a:noFill/>
          </a:ln>
          <a:effectLst>
            <a:softEdge rad="112500"/>
          </a:effectLst>
        </p:spPr>
      </p:pic>
      <p:pic>
        <p:nvPicPr>
          <p:cNvPr id="10" name="Picture 9" descr="ee_1_b.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05600" y="990600"/>
            <a:ext cx="1982440" cy="2926080"/>
          </a:xfrm>
          <a:prstGeom prst="rect">
            <a:avLst/>
          </a:prstGeom>
          <a:ln>
            <a:noFill/>
          </a:ln>
          <a:effectLst>
            <a:softEdge rad="112500"/>
          </a:effectLst>
        </p:spPr>
      </p:pic>
      <p:pic>
        <p:nvPicPr>
          <p:cNvPr id="1026" name="Picture 2" descr="http://bloximages.chicago2.vip.townnews.com/journalstar.com/content/tncms/assets/v3/editorial/9/0e/90ef5b98-a034-578f-b1f1-b4201230831a/53b5b62995a18.preview-62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990600"/>
            <a:ext cx="2264972" cy="3017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Deacons</a:t>
            </a:r>
            <a:endParaRPr lang="en-US" sz="5400" dirty="0"/>
          </a:p>
        </p:txBody>
      </p:sp>
      <p:sp>
        <p:nvSpPr>
          <p:cNvPr id="3" name="Content Placeholder 2"/>
          <p:cNvSpPr>
            <a:spLocks noGrp="1"/>
          </p:cNvSpPr>
          <p:nvPr>
            <p:ph idx="1"/>
          </p:nvPr>
        </p:nvSpPr>
        <p:spPr>
          <a:xfrm>
            <a:off x="304800" y="1676400"/>
            <a:ext cx="5334000" cy="4572000"/>
          </a:xfrm>
        </p:spPr>
        <p:txBody>
          <a:bodyPr>
            <a:noAutofit/>
          </a:bodyPr>
          <a:lstStyle/>
          <a:p>
            <a:r>
              <a:rPr lang="en-US" sz="3600" dirty="0" smtClean="0">
                <a:solidFill>
                  <a:schemeClr val="accent1"/>
                </a:solidFill>
              </a:rPr>
              <a:t>Carry out works of mercy</a:t>
            </a:r>
          </a:p>
          <a:p>
            <a:r>
              <a:rPr lang="en-US" sz="3600" dirty="0" smtClean="0">
                <a:solidFill>
                  <a:schemeClr val="accent1"/>
                </a:solidFill>
              </a:rPr>
              <a:t>Can read the Gospel at Mass, preach the homily and distribute Holy Communion</a:t>
            </a:r>
          </a:p>
          <a:p>
            <a:r>
              <a:rPr lang="en-US" sz="3600" dirty="0" smtClean="0">
                <a:solidFill>
                  <a:schemeClr val="accent1"/>
                </a:solidFill>
              </a:rPr>
              <a:t>Can witness marriages, baptize and officiate at funerals</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78593" y="1711820"/>
            <a:ext cx="3048000" cy="2402980"/>
          </a:xfrm>
          <a:prstGeom prst="rect">
            <a:avLst/>
          </a:prstGeom>
        </p:spPr>
      </p:pic>
      <p:pic>
        <p:nvPicPr>
          <p:cNvPr id="1028" name="Picture 4" descr="Deacon Joseph Michalak carries the Book of the Gospels March 26 at the Chrism Mass at the Cathedral of St. Paul. Dave Hrbacek/The Catholic Spirit"/>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878593" y="4304022"/>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Sign of the sacrament</a:t>
            </a:r>
            <a:endParaRPr lang="en-US" sz="4800" dirty="0"/>
          </a:p>
        </p:txBody>
      </p:sp>
      <p:sp>
        <p:nvSpPr>
          <p:cNvPr id="3" name="Content Placeholder 2"/>
          <p:cNvSpPr>
            <a:spLocks noGrp="1"/>
          </p:cNvSpPr>
          <p:nvPr>
            <p:ph idx="1"/>
          </p:nvPr>
        </p:nvSpPr>
        <p:spPr>
          <a:xfrm>
            <a:off x="228600" y="1676401"/>
            <a:ext cx="7772400" cy="4800600"/>
          </a:xfrm>
        </p:spPr>
        <p:txBody>
          <a:bodyPr>
            <a:noAutofit/>
          </a:bodyPr>
          <a:lstStyle/>
          <a:p>
            <a:r>
              <a:rPr lang="en-US" sz="4000" dirty="0" smtClean="0">
                <a:solidFill>
                  <a:schemeClr val="accent1"/>
                </a:solidFill>
              </a:rPr>
              <a:t>Matter</a:t>
            </a:r>
          </a:p>
          <a:p>
            <a:pPr lvl="1"/>
            <a:r>
              <a:rPr lang="en-US" sz="3600" dirty="0" smtClean="0">
                <a:solidFill>
                  <a:schemeClr val="accent1"/>
                </a:solidFill>
              </a:rPr>
              <a:t>Laying on of hands </a:t>
            </a:r>
          </a:p>
          <a:p>
            <a:pPr lvl="2"/>
            <a:r>
              <a:rPr lang="en-US" dirty="0" smtClean="0">
                <a:solidFill>
                  <a:schemeClr val="accent1"/>
                </a:solidFill>
              </a:rPr>
              <a:t>Shows the passing on of a spiritual gift</a:t>
            </a:r>
          </a:p>
          <a:p>
            <a:pPr lvl="1"/>
            <a:r>
              <a:rPr lang="en-US" sz="3600" dirty="0" smtClean="0">
                <a:solidFill>
                  <a:schemeClr val="accent1"/>
                </a:solidFill>
              </a:rPr>
              <a:t>Anointing with chrism oil </a:t>
            </a:r>
            <a:endParaRPr lang="en-US" dirty="0">
              <a:solidFill>
                <a:schemeClr val="accent1"/>
              </a:solidFill>
            </a:endParaRPr>
          </a:p>
          <a:p>
            <a:pPr lvl="2"/>
            <a:r>
              <a:rPr lang="en-US" dirty="0" smtClean="0">
                <a:solidFill>
                  <a:schemeClr val="accent1"/>
                </a:solidFill>
              </a:rPr>
              <a:t>For priests and bishops</a:t>
            </a:r>
          </a:p>
          <a:p>
            <a:r>
              <a:rPr lang="en-US" sz="4000" dirty="0" smtClean="0">
                <a:solidFill>
                  <a:schemeClr val="accent1"/>
                </a:solidFill>
              </a:rPr>
              <a:t>Form</a:t>
            </a:r>
          </a:p>
          <a:p>
            <a:pPr lvl="1"/>
            <a:r>
              <a:rPr lang="en-US" sz="3200" dirty="0" smtClean="0">
                <a:solidFill>
                  <a:schemeClr val="accent1"/>
                </a:solidFill>
              </a:rPr>
              <a:t>Prayer of the bishop</a:t>
            </a:r>
          </a:p>
          <a:p>
            <a:endParaRPr lang="en-US" sz="4400" dirty="0">
              <a:solidFill>
                <a:schemeClr val="accent1"/>
              </a:solidFill>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b="10770"/>
          <a:stretch/>
        </p:blipFill>
        <p:spPr>
          <a:xfrm>
            <a:off x="6473595" y="609600"/>
            <a:ext cx="2514601" cy="3346166"/>
          </a:xfrm>
          <a:prstGeom prst="rect">
            <a:avLst/>
          </a:prstGeom>
          <a:ln>
            <a:noFill/>
          </a:ln>
          <a:effectLst>
            <a:softEdge rad="112500"/>
          </a:effectLst>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60666" y="3636266"/>
            <a:ext cx="3133217" cy="310896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2" end="2"/>
                                            </p:txEl>
                                          </p:spTgt>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3" end="3"/>
                                            </p:txEl>
                                          </p:spTgt>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62"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3">
                                            <p:txEl>
                                              <p:pRg st="5" end="5"/>
                                            </p:txEl>
                                          </p:spTgt>
                                        </p:tgtEl>
                                      </p:cBhvr>
                                    </p:animEffect>
                                  </p:childTnLst>
                                </p:cTn>
                              </p:par>
                              <p:par>
                                <p:cTn id="67" presetID="25" presetClass="entr" presetSubtype="0" fill="hold" grpId="0" nodeType="with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 calcmode="lin" valueType="num">
                                      <p:cBhvr>
                                        <p:cTn id="69"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72"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Effects</a:t>
            </a:r>
            <a:endParaRPr lang="en-US" sz="5400" dirty="0"/>
          </a:p>
        </p:txBody>
      </p:sp>
      <p:sp>
        <p:nvSpPr>
          <p:cNvPr id="3" name="Content Placeholder 2"/>
          <p:cNvSpPr>
            <a:spLocks noGrp="1"/>
          </p:cNvSpPr>
          <p:nvPr>
            <p:ph idx="1"/>
          </p:nvPr>
        </p:nvSpPr>
        <p:spPr>
          <a:xfrm>
            <a:off x="4800600" y="1905000"/>
            <a:ext cx="4876800" cy="4648200"/>
          </a:xfrm>
        </p:spPr>
        <p:txBody>
          <a:bodyPr>
            <a:noAutofit/>
          </a:bodyPr>
          <a:lstStyle/>
          <a:p>
            <a:r>
              <a:rPr lang="en-US" dirty="0" smtClean="0">
                <a:solidFill>
                  <a:schemeClr val="accent1"/>
                </a:solidFill>
              </a:rPr>
              <a:t>Increase of the Holy Spirit</a:t>
            </a:r>
          </a:p>
          <a:p>
            <a:r>
              <a:rPr lang="en-US" dirty="0" smtClean="0">
                <a:solidFill>
                  <a:schemeClr val="accent1"/>
                </a:solidFill>
              </a:rPr>
              <a:t>Special powers of the priesthood</a:t>
            </a:r>
          </a:p>
          <a:p>
            <a:r>
              <a:rPr lang="en-US" dirty="0" smtClean="0">
                <a:solidFill>
                  <a:schemeClr val="accent1"/>
                </a:solidFill>
              </a:rPr>
              <a:t>Graces needed to become good, holy priests</a:t>
            </a:r>
          </a:p>
          <a:p>
            <a:r>
              <a:rPr lang="en-US" dirty="0" smtClean="0">
                <a:solidFill>
                  <a:schemeClr val="accent1"/>
                </a:solidFill>
              </a:rPr>
              <a:t>Indelible spiritual seal</a:t>
            </a:r>
            <a:endParaRPr lang="en-US" dirty="0">
              <a:solidFill>
                <a:schemeClr val="accent1"/>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4410" y="3444240"/>
            <a:ext cx="1973290" cy="3108960"/>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7191" y="1676400"/>
            <a:ext cx="2047219" cy="219456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solidFill>
                  <a:schemeClr val="accent1"/>
                </a:solidFill>
              </a:rPr>
              <a:t/>
            </a:r>
            <a:br>
              <a:rPr lang="en-US" sz="5400" dirty="0" smtClean="0">
                <a:solidFill>
                  <a:schemeClr val="accent1"/>
                </a:solidFill>
              </a:rPr>
            </a:br>
            <a:r>
              <a:rPr lang="en-US" sz="6000" dirty="0" smtClean="0">
                <a:solidFill>
                  <a:schemeClr val="accent1"/>
                </a:solidFill>
              </a:rPr>
              <a:t>Sacramental seal</a:t>
            </a:r>
            <a:r>
              <a:rPr lang="en-US" sz="5400" dirty="0" smtClean="0">
                <a:solidFill>
                  <a:schemeClr val="accent1"/>
                </a:solidFill>
              </a:rPr>
              <a:t/>
            </a:r>
            <a:br>
              <a:rPr lang="en-US" sz="5400" dirty="0" smtClean="0">
                <a:solidFill>
                  <a:schemeClr val="accent1"/>
                </a:solidFill>
              </a:rPr>
            </a:br>
            <a:endParaRPr lang="en-US" sz="5400" dirty="0"/>
          </a:p>
        </p:txBody>
      </p:sp>
      <p:sp>
        <p:nvSpPr>
          <p:cNvPr id="3" name="Content Placeholder 2"/>
          <p:cNvSpPr>
            <a:spLocks noGrp="1"/>
          </p:cNvSpPr>
          <p:nvPr>
            <p:ph idx="1"/>
          </p:nvPr>
        </p:nvSpPr>
        <p:spPr>
          <a:xfrm>
            <a:off x="152400" y="1752600"/>
            <a:ext cx="8915400" cy="4114800"/>
          </a:xfrm>
        </p:spPr>
        <p:txBody>
          <a:bodyPr>
            <a:noAutofit/>
          </a:bodyPr>
          <a:lstStyle/>
          <a:p>
            <a:r>
              <a:rPr lang="en-US" sz="3600" dirty="0" smtClean="0">
                <a:solidFill>
                  <a:schemeClr val="accent1"/>
                </a:solidFill>
              </a:rPr>
              <a:t>Spiritual mark on the soul, similar to Baptism and Confirmation</a:t>
            </a:r>
          </a:p>
          <a:p>
            <a:r>
              <a:rPr lang="en-US" sz="3600" dirty="0" smtClean="0">
                <a:solidFill>
                  <a:schemeClr val="accent1"/>
                </a:solidFill>
              </a:rPr>
              <a:t>Only </a:t>
            </a:r>
            <a:r>
              <a:rPr lang="en-US" sz="3600" u="sng" dirty="0" smtClean="0">
                <a:solidFill>
                  <a:schemeClr val="accent1"/>
                </a:solidFill>
              </a:rPr>
              <a:t>one</a:t>
            </a:r>
            <a:r>
              <a:rPr lang="en-US" sz="3600" dirty="0" smtClean="0">
                <a:solidFill>
                  <a:schemeClr val="accent1"/>
                </a:solidFill>
              </a:rPr>
              <a:t> seal for all three levels</a:t>
            </a:r>
          </a:p>
          <a:p>
            <a:r>
              <a:rPr lang="en-US" sz="3600" dirty="0" smtClean="0">
                <a:solidFill>
                  <a:schemeClr val="accent1"/>
                </a:solidFill>
              </a:rPr>
              <a:t>Sign of being united to Jesus the High Priest</a:t>
            </a:r>
          </a:p>
          <a:p>
            <a:r>
              <a:rPr lang="en-US" sz="3600" dirty="0" smtClean="0">
                <a:solidFill>
                  <a:schemeClr val="accent1"/>
                </a:solidFill>
              </a:rPr>
              <a:t>“A priest forever”</a:t>
            </a:r>
            <a:endParaRPr lang="en-US" sz="3600" dirty="0">
              <a:solidFill>
                <a:schemeClr val="accent1"/>
              </a:solidFill>
            </a:endParaRPr>
          </a:p>
        </p:txBody>
      </p:sp>
      <p:pic>
        <p:nvPicPr>
          <p:cNvPr id="5" name="Picture 4"/>
          <p:cNvPicPr>
            <a:picLocks noChangeAspect="1"/>
          </p:cNvPicPr>
          <p:nvPr/>
        </p:nvPicPr>
        <p:blipFill>
          <a:blip r:embed="rId2"/>
          <a:stretch>
            <a:fillRect/>
          </a:stretch>
        </p:blipFill>
        <p:spPr>
          <a:xfrm>
            <a:off x="1905000" y="4724400"/>
            <a:ext cx="5793827" cy="1920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p:txBody>
          <a:bodyPr>
            <a:normAutofit fontScale="77500" lnSpcReduction="20000"/>
          </a:bodyPr>
          <a:lstStyle/>
          <a:p>
            <a:r>
              <a:rPr lang="en-US" dirty="0">
                <a:solidFill>
                  <a:schemeClr val="bg1"/>
                </a:solidFill>
              </a:rPr>
              <a:t>Option 1: Give students a ball of clay or play-</a:t>
            </a:r>
            <a:r>
              <a:rPr lang="en-US" dirty="0" err="1">
                <a:solidFill>
                  <a:schemeClr val="bg1"/>
                </a:solidFill>
              </a:rPr>
              <a:t>doh</a:t>
            </a:r>
            <a:r>
              <a:rPr lang="en-US" dirty="0">
                <a:solidFill>
                  <a:schemeClr val="bg1"/>
                </a:solidFill>
              </a:rPr>
              <a:t>. Impress a medal into the clay to visualize the indelible mark the priesthood makes on the soul. If time, first make marks in the clay for indelible marks of baptism and confirmation on the soul. Only priests have all 3 sacraments which leave indelible marks.</a:t>
            </a:r>
          </a:p>
          <a:p>
            <a:r>
              <a:rPr lang="en-US" dirty="0">
                <a:solidFill>
                  <a:schemeClr val="bg1"/>
                </a:solidFill>
              </a:rPr>
              <a:t>Option 2: Attach paperclips to a magnet. Magnet symbolizes Christ, paperclips symbolize priests – priests are “another Christ” or “alter </a:t>
            </a:r>
            <a:r>
              <a:rPr lang="en-US" dirty="0" err="1">
                <a:solidFill>
                  <a:schemeClr val="bg1"/>
                </a:solidFill>
              </a:rPr>
              <a:t>Christus</a:t>
            </a:r>
            <a:r>
              <a:rPr lang="en-US" dirty="0">
                <a:solidFill>
                  <a:schemeClr val="bg1"/>
                </a:solidFill>
              </a:rPr>
              <a:t>”.</a:t>
            </a:r>
          </a:p>
          <a:p>
            <a:r>
              <a:rPr lang="en-US" dirty="0">
                <a:solidFill>
                  <a:schemeClr val="bg1"/>
                </a:solidFill>
              </a:rPr>
              <a:t>Option 3: Compare a male student to the local priest: what are differences and similarities? (both are boys, priest can forgive sins and celebrate Mass and perform other sacraments efficaciously, both are Cardinals fans, </a:t>
            </a:r>
            <a:r>
              <a:rPr lang="en-US" dirty="0" err="1">
                <a:solidFill>
                  <a:schemeClr val="bg1"/>
                </a:solidFill>
              </a:rPr>
              <a:t>etc</a:t>
            </a:r>
            <a:r>
              <a:rPr lang="en-US" dirty="0">
                <a:solidFill>
                  <a:schemeClr val="bg1"/>
                </a:solidFill>
              </a:rPr>
              <a:t>).</a:t>
            </a:r>
          </a:p>
          <a:p>
            <a:endParaRPr lang="en-US" dirty="0">
              <a:solidFill>
                <a:schemeClr val="bg1"/>
              </a:solidFill>
            </a:endParaRPr>
          </a:p>
        </p:txBody>
      </p:sp>
    </p:spTree>
    <p:extLst>
      <p:ext uri="{BB962C8B-B14F-4D97-AF65-F5344CB8AC3E}">
        <p14:creationId xmlns:p14="http://schemas.microsoft.com/office/powerpoint/2010/main" val="849908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a:t>
            </a:r>
            <a:endParaRPr lang="en-US" dirty="0"/>
          </a:p>
        </p:txBody>
      </p:sp>
      <p:sp>
        <p:nvSpPr>
          <p:cNvPr id="3" name="Content Placeholder 2"/>
          <p:cNvSpPr>
            <a:spLocks noGrp="1"/>
          </p:cNvSpPr>
          <p:nvPr>
            <p:ph idx="1"/>
          </p:nvPr>
        </p:nvSpPr>
        <p:spPr>
          <a:xfrm>
            <a:off x="457200" y="1775191"/>
            <a:ext cx="8229600" cy="4320809"/>
          </a:xfrm>
        </p:spPr>
        <p:txBody>
          <a:bodyPr>
            <a:normAutofit fontScale="92500"/>
          </a:bodyPr>
          <a:lstStyle/>
          <a:p>
            <a:pPr lvl="0"/>
            <a:r>
              <a:rPr lang="en-US" dirty="0" smtClean="0">
                <a:solidFill>
                  <a:schemeClr val="bg1"/>
                </a:solidFill>
              </a:rPr>
              <a:t>All </a:t>
            </a:r>
            <a:r>
              <a:rPr lang="en-US" dirty="0">
                <a:solidFill>
                  <a:schemeClr val="bg1"/>
                </a:solidFill>
              </a:rPr>
              <a:t>represent the beauty of Christ’s call to the ordained priesthood…lengths vary</a:t>
            </a:r>
            <a:r>
              <a:rPr lang="en-US" dirty="0" smtClean="0">
                <a:solidFill>
                  <a:schemeClr val="bg1"/>
                </a:solidFill>
              </a:rPr>
              <a:t>)</a:t>
            </a:r>
            <a:endParaRPr lang="en-US" dirty="0">
              <a:solidFill>
                <a:schemeClr val="bg1"/>
              </a:solidFill>
            </a:endParaRPr>
          </a:p>
          <a:p>
            <a:pPr lvl="1"/>
            <a:r>
              <a:rPr lang="en-US" i="1" dirty="0">
                <a:solidFill>
                  <a:schemeClr val="bg1"/>
                </a:solidFill>
              </a:rPr>
              <a:t>Heroic Priesthood</a:t>
            </a:r>
            <a:r>
              <a:rPr lang="en-US" dirty="0">
                <a:solidFill>
                  <a:schemeClr val="bg1"/>
                </a:solidFill>
              </a:rPr>
              <a:t> (</a:t>
            </a:r>
            <a:r>
              <a:rPr lang="en-US" u="sng" dirty="0">
                <a:solidFill>
                  <a:schemeClr val="bg1"/>
                </a:solidFill>
                <a:hlinkClick r:id="rId2"/>
              </a:rPr>
              <a:t>https://www.youtube.com/watch?v=TaoqdKz4m5E</a:t>
            </a:r>
            <a:r>
              <a:rPr lang="en-US" dirty="0">
                <a:solidFill>
                  <a:schemeClr val="bg1"/>
                </a:solidFill>
              </a:rPr>
              <a:t>)</a:t>
            </a:r>
          </a:p>
          <a:p>
            <a:pPr lvl="1"/>
            <a:r>
              <a:rPr lang="en-US" i="1" dirty="0">
                <a:solidFill>
                  <a:schemeClr val="bg1"/>
                </a:solidFill>
              </a:rPr>
              <a:t>Fishers of Men</a:t>
            </a:r>
            <a:r>
              <a:rPr lang="en-US" dirty="0">
                <a:solidFill>
                  <a:schemeClr val="bg1"/>
                </a:solidFill>
              </a:rPr>
              <a:t> Part 1 of 2 (</a:t>
            </a:r>
            <a:r>
              <a:rPr lang="en-US" u="sng" dirty="0">
                <a:solidFill>
                  <a:schemeClr val="bg1"/>
                </a:solidFill>
                <a:hlinkClick r:id="rId3"/>
              </a:rPr>
              <a:t>https://www.youtube.com/watch?v=qqtOvt7d490</a:t>
            </a:r>
            <a:r>
              <a:rPr lang="en-US" dirty="0">
                <a:solidFill>
                  <a:schemeClr val="bg1"/>
                </a:solidFill>
              </a:rPr>
              <a:t>)</a:t>
            </a:r>
          </a:p>
          <a:p>
            <a:pPr lvl="1"/>
            <a:r>
              <a:rPr lang="en-US" i="1" dirty="0">
                <a:solidFill>
                  <a:schemeClr val="bg1"/>
                </a:solidFill>
              </a:rPr>
              <a:t>The Catholic Priesthood</a:t>
            </a:r>
            <a:r>
              <a:rPr lang="en-US" dirty="0">
                <a:solidFill>
                  <a:schemeClr val="bg1"/>
                </a:solidFill>
              </a:rPr>
              <a:t> (</a:t>
            </a:r>
            <a:r>
              <a:rPr lang="en-US" u="sng" dirty="0">
                <a:solidFill>
                  <a:schemeClr val="bg1"/>
                </a:solidFill>
                <a:hlinkClick r:id="rId4"/>
              </a:rPr>
              <a:t>https://www.youtube.com/watch?v=3FbL7eFJGdQ</a:t>
            </a:r>
            <a:r>
              <a:rPr lang="en-US" dirty="0">
                <a:solidFill>
                  <a:schemeClr val="bg1"/>
                </a:solidFill>
              </a:rPr>
              <a:t>) </a:t>
            </a:r>
          </a:p>
          <a:p>
            <a:endParaRPr lang="en-US" dirty="0">
              <a:solidFill>
                <a:schemeClr val="bg1"/>
              </a:solidFill>
            </a:endParaRPr>
          </a:p>
        </p:txBody>
      </p:sp>
    </p:spTree>
    <p:extLst>
      <p:ext uri="{BB962C8B-B14F-4D97-AF65-F5344CB8AC3E}">
        <p14:creationId xmlns:p14="http://schemas.microsoft.com/office/powerpoint/2010/main" val="407797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667000" y="1524000"/>
            <a:ext cx="3083983" cy="4625975"/>
          </a:xfrm>
        </p:spPr>
      </p:pic>
    </p:spTree>
    <p:extLst>
      <p:ext uri="{BB962C8B-B14F-4D97-AF65-F5344CB8AC3E}">
        <p14:creationId xmlns:p14="http://schemas.microsoft.com/office/powerpoint/2010/main" val="3376843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600200" y="838200"/>
            <a:ext cx="6002788" cy="5334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Holy Orders</a:t>
            </a:r>
            <a:endParaRPr lang="en-US" sz="5400" dirty="0"/>
          </a:p>
        </p:txBody>
      </p:sp>
      <p:sp>
        <p:nvSpPr>
          <p:cNvPr id="3" name="Content Placeholder 2"/>
          <p:cNvSpPr>
            <a:spLocks noGrp="1"/>
          </p:cNvSpPr>
          <p:nvPr>
            <p:ph idx="1"/>
          </p:nvPr>
        </p:nvSpPr>
        <p:spPr>
          <a:xfrm>
            <a:off x="0" y="1524000"/>
            <a:ext cx="9144000" cy="5333999"/>
          </a:xfrm>
        </p:spPr>
        <p:txBody>
          <a:bodyPr>
            <a:noAutofit/>
          </a:bodyPr>
          <a:lstStyle/>
          <a:p>
            <a:r>
              <a:rPr lang="en-US" sz="4400" dirty="0" smtClean="0">
                <a:solidFill>
                  <a:schemeClr val="accent1"/>
                </a:solidFill>
              </a:rPr>
              <a:t>Jesus instituted the sacrament at the Last Supper when he said to the apostles, “Do this in memory of me.”</a:t>
            </a:r>
            <a:endParaRPr lang="en-US" sz="4400" dirty="0">
              <a:solidFill>
                <a:schemeClr val="accent1"/>
              </a:solidFill>
            </a:endParaRPr>
          </a:p>
        </p:txBody>
      </p:sp>
      <p:pic>
        <p:nvPicPr>
          <p:cNvPr id="4" name="Picture 3" descr="dghirlandai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29335" y="3657600"/>
            <a:ext cx="3485329" cy="292608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Twelve Apostles</a:t>
            </a:r>
            <a:endParaRPr lang="en-US" sz="5400" dirty="0"/>
          </a:p>
        </p:txBody>
      </p:sp>
      <p:sp>
        <p:nvSpPr>
          <p:cNvPr id="3" name="Content Placeholder 2"/>
          <p:cNvSpPr>
            <a:spLocks noGrp="1"/>
          </p:cNvSpPr>
          <p:nvPr>
            <p:ph idx="1"/>
          </p:nvPr>
        </p:nvSpPr>
        <p:spPr>
          <a:xfrm>
            <a:off x="0" y="1524000"/>
            <a:ext cx="9144000" cy="5333999"/>
          </a:xfrm>
        </p:spPr>
        <p:txBody>
          <a:bodyPr>
            <a:noAutofit/>
          </a:bodyPr>
          <a:lstStyle/>
          <a:p>
            <a:r>
              <a:rPr lang="en-US" sz="4000" dirty="0" smtClean="0">
                <a:solidFill>
                  <a:schemeClr val="accent1"/>
                </a:solidFill>
              </a:rPr>
              <a:t>Given power to offer the Holy Sacrifice of the Mass</a:t>
            </a:r>
          </a:p>
          <a:p>
            <a:r>
              <a:rPr lang="en-US" sz="4000" dirty="0" smtClean="0">
                <a:solidFill>
                  <a:schemeClr val="accent1"/>
                </a:solidFill>
              </a:rPr>
              <a:t>Also made bishops by Jesus</a:t>
            </a:r>
          </a:p>
          <a:p>
            <a:r>
              <a:rPr lang="en-US" sz="4000" dirty="0" smtClean="0">
                <a:solidFill>
                  <a:schemeClr val="accent1"/>
                </a:solidFill>
              </a:rPr>
              <a:t>“Fullness of the priesthood”</a:t>
            </a:r>
          </a:p>
          <a:p>
            <a:pPr lvl="1"/>
            <a:r>
              <a:rPr lang="en-US" sz="3600" dirty="0" smtClean="0">
                <a:solidFill>
                  <a:schemeClr val="accent1"/>
                </a:solidFill>
              </a:rPr>
              <a:t>Given to bishops</a:t>
            </a:r>
          </a:p>
          <a:p>
            <a:pPr lvl="1"/>
            <a:r>
              <a:rPr lang="en-US" sz="3600" dirty="0" smtClean="0">
                <a:solidFill>
                  <a:schemeClr val="accent1"/>
                </a:solidFill>
              </a:rPr>
              <a:t>Fullness of Sacrament of Holy Orders</a:t>
            </a:r>
          </a:p>
          <a:p>
            <a:pPr lvl="1"/>
            <a:r>
              <a:rPr lang="en-US" sz="3600" dirty="0" smtClean="0">
                <a:solidFill>
                  <a:schemeClr val="accent1"/>
                </a:solidFill>
              </a:rPr>
              <a:t>Able to confer Holy Orders on others</a:t>
            </a:r>
            <a:endParaRPr lang="en-US" sz="3600" dirty="0">
              <a:solidFill>
                <a:schemeClr val="accent1"/>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0" y="2514600"/>
            <a:ext cx="1932959" cy="2011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1"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2" end="2"/>
                                            </p:txEl>
                                          </p:spTgt>
                                        </p:tgtEl>
                                        <p:attrNameLst>
                                          <p:attrName>fill.type</p:attrName>
                                        </p:attrNameLst>
                                      </p:cBhvr>
                                      <p:to>
                                        <p:strVal val="solid"/>
                                      </p:to>
                                    </p:set>
                                  </p:childTnLst>
                                </p:cTn>
                              </p:par>
                              <p:par>
                                <p:cTn id="24" presetID="27" presetClass="entr" presetSubtype="0" fill="hold" grpId="0" nodeType="withEffect">
                                  <p:stCondLst>
                                    <p:cond delay="0"/>
                                  </p:stCondLst>
                                  <p:iterate type="lt">
                                    <p:tmPct val="50000"/>
                                  </p:iterate>
                                  <p:childTnLst>
                                    <p:set>
                                      <p:cBhvr>
                                        <p:cTn id="25"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6"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3" end="3"/>
                                            </p:txEl>
                                          </p:spTgt>
                                        </p:tgtEl>
                                        <p:attrNameLst>
                                          <p:attrName>fill.type</p:attrName>
                                        </p:attrNameLst>
                                      </p:cBhvr>
                                      <p:to>
                                        <p:strVal val="solid"/>
                                      </p:to>
                                    </p:set>
                                  </p:childTnLst>
                                </p:cTn>
                              </p:par>
                              <p:par>
                                <p:cTn id="29" presetID="27" presetClass="entr" presetSubtype="0" fill="hold" grpId="0" nodeType="withEffect">
                                  <p:stCondLst>
                                    <p:cond delay="0"/>
                                  </p:stCondLst>
                                  <p:iterate type="lt">
                                    <p:tmPct val="50000"/>
                                  </p:iterate>
                                  <p:childTnLst>
                                    <p:set>
                                      <p:cBhvr>
                                        <p:cTn id="30"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1"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4" end="4"/>
                                            </p:txEl>
                                          </p:spTgt>
                                        </p:tgtEl>
                                        <p:attrNameLst>
                                          <p:attrName>fill.type</p:attrName>
                                        </p:attrNameLst>
                                      </p:cBhvr>
                                      <p:to>
                                        <p:strVal val="solid"/>
                                      </p:to>
                                    </p:set>
                                  </p:childTnLst>
                                </p:cTn>
                              </p:par>
                              <p:par>
                                <p:cTn id="34" presetID="27" presetClass="entr" presetSubtype="0" fill="hold" grpId="0" nodeType="withEffect">
                                  <p:stCondLst>
                                    <p:cond delay="0"/>
                                  </p:stCondLst>
                                  <p:iterate type="lt">
                                    <p:tmPct val="50000"/>
                                  </p:iterate>
                                  <p:childTnLst>
                                    <p:set>
                                      <p:cBhvr>
                                        <p:cTn id="35"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36"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38" dur="80"/>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Apostolic Succession</a:t>
            </a:r>
            <a:endParaRPr lang="en-US" sz="5400" dirty="0"/>
          </a:p>
        </p:txBody>
      </p:sp>
      <p:sp>
        <p:nvSpPr>
          <p:cNvPr id="3" name="Content Placeholder 2"/>
          <p:cNvSpPr>
            <a:spLocks noGrp="1"/>
          </p:cNvSpPr>
          <p:nvPr>
            <p:ph idx="1"/>
          </p:nvPr>
        </p:nvSpPr>
        <p:spPr>
          <a:xfrm>
            <a:off x="388776" y="1524000"/>
            <a:ext cx="8374224" cy="4328159"/>
          </a:xfrm>
        </p:spPr>
        <p:txBody>
          <a:bodyPr>
            <a:noAutofit/>
          </a:bodyPr>
          <a:lstStyle/>
          <a:p>
            <a:r>
              <a:rPr lang="en-US" dirty="0" smtClean="0">
                <a:solidFill>
                  <a:schemeClr val="accent1"/>
                </a:solidFill>
              </a:rPr>
              <a:t>Unbroken chain of bishops from the apostles to the present day</a:t>
            </a:r>
          </a:p>
          <a:p>
            <a:r>
              <a:rPr lang="en-US" dirty="0" smtClean="0">
                <a:solidFill>
                  <a:schemeClr val="accent1"/>
                </a:solidFill>
              </a:rPr>
              <a:t>Jesus gave Apostles power to become bishops and priests</a:t>
            </a:r>
          </a:p>
          <a:p>
            <a:r>
              <a:rPr lang="en-US" dirty="0" smtClean="0">
                <a:solidFill>
                  <a:schemeClr val="accent1"/>
                </a:solidFill>
              </a:rPr>
              <a:t>They passed that power on to others</a:t>
            </a:r>
          </a:p>
          <a:p>
            <a:r>
              <a:rPr lang="en-US" dirty="0" smtClean="0">
                <a:solidFill>
                  <a:schemeClr val="accent1"/>
                </a:solidFill>
              </a:rPr>
              <a:t>Our bishops and priests receive their power from that succession</a:t>
            </a:r>
            <a:endParaRPr lang="en-US" dirty="0">
              <a:solidFill>
                <a:schemeClr val="accent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19200" y="5029200"/>
            <a:ext cx="6439435"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1"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8"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accent1"/>
                </a:solidFill>
              </a:rPr>
              <a:t>Priesthood of the faithful</a:t>
            </a:r>
            <a:endParaRPr lang="en-US" sz="5400" dirty="0"/>
          </a:p>
        </p:txBody>
      </p:sp>
      <p:sp>
        <p:nvSpPr>
          <p:cNvPr id="3" name="Content Placeholder 2"/>
          <p:cNvSpPr>
            <a:spLocks noGrp="1"/>
          </p:cNvSpPr>
          <p:nvPr>
            <p:ph idx="1"/>
          </p:nvPr>
        </p:nvSpPr>
        <p:spPr>
          <a:xfrm>
            <a:off x="457200" y="1524001"/>
            <a:ext cx="8077200" cy="2895600"/>
          </a:xfrm>
        </p:spPr>
        <p:txBody>
          <a:bodyPr>
            <a:noAutofit/>
          </a:bodyPr>
          <a:lstStyle/>
          <a:p>
            <a:r>
              <a:rPr lang="en-US" sz="4000" dirty="0" smtClean="0">
                <a:solidFill>
                  <a:schemeClr val="accent1"/>
                </a:solidFill>
              </a:rPr>
              <a:t>Common priesthood of all the baptized</a:t>
            </a:r>
          </a:p>
          <a:p>
            <a:r>
              <a:rPr lang="en-US" sz="4000" dirty="0" smtClean="0">
                <a:solidFill>
                  <a:schemeClr val="accent1"/>
                </a:solidFill>
              </a:rPr>
              <a:t>Carried out by attending Mass and praying privately</a:t>
            </a:r>
            <a:endParaRPr lang="en-US" sz="4000" dirty="0">
              <a:solidFill>
                <a:schemeClr val="accent1"/>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69624" y="4376836"/>
            <a:ext cx="3226176" cy="2160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600" y="4360507"/>
            <a:ext cx="3201087" cy="2133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r>
              <a:rPr lang="en-US" sz="4900" dirty="0" smtClean="0">
                <a:solidFill>
                  <a:schemeClr val="accent1"/>
                </a:solidFill>
              </a:rPr>
              <a:t/>
            </a:r>
            <a:br>
              <a:rPr lang="en-US" sz="4900" dirty="0" smtClean="0">
                <a:solidFill>
                  <a:schemeClr val="accent1"/>
                </a:solidFill>
              </a:rPr>
            </a:br>
            <a:r>
              <a:rPr lang="en-US" sz="5400" dirty="0" smtClean="0">
                <a:solidFill>
                  <a:schemeClr val="accent1"/>
                </a:solidFill>
              </a:rPr>
              <a:t>Ministerial (ordained) priesthood</a:t>
            </a:r>
            <a:br>
              <a:rPr lang="en-US" sz="5400" dirty="0" smtClean="0">
                <a:solidFill>
                  <a:schemeClr val="accent1"/>
                </a:solidFill>
              </a:rPr>
            </a:br>
            <a:endParaRPr lang="en-US" sz="5400" dirty="0"/>
          </a:p>
        </p:txBody>
      </p:sp>
      <p:sp>
        <p:nvSpPr>
          <p:cNvPr id="3" name="Content Placeholder 2"/>
          <p:cNvSpPr>
            <a:spLocks noGrp="1"/>
          </p:cNvSpPr>
          <p:nvPr>
            <p:ph idx="1"/>
          </p:nvPr>
        </p:nvSpPr>
        <p:spPr>
          <a:xfrm>
            <a:off x="152400" y="1524000"/>
            <a:ext cx="6019800" cy="4952999"/>
          </a:xfrm>
        </p:spPr>
        <p:txBody>
          <a:bodyPr>
            <a:noAutofit/>
          </a:bodyPr>
          <a:lstStyle/>
          <a:p>
            <a:r>
              <a:rPr lang="en-US" sz="4000" dirty="0" smtClean="0">
                <a:solidFill>
                  <a:schemeClr val="accent1"/>
                </a:solidFill>
              </a:rPr>
              <a:t>Priesthood of men who have received the Sacrament of Holy Orders</a:t>
            </a:r>
          </a:p>
          <a:p>
            <a:r>
              <a:rPr lang="en-US" sz="4000" dirty="0" smtClean="0">
                <a:solidFill>
                  <a:schemeClr val="accent1"/>
                </a:solidFill>
              </a:rPr>
              <a:t>Can celebrate Mass and the other sacraments</a:t>
            </a:r>
            <a:endParaRPr lang="en-US" sz="4000" dirty="0">
              <a:solidFill>
                <a:schemeClr val="accent1"/>
              </a:solidFill>
            </a:endParaRPr>
          </a:p>
        </p:txBody>
      </p:sp>
      <p:pic>
        <p:nvPicPr>
          <p:cNvPr id="2050" name="Picture 2" descr="http://doortodoorcatholics.files.wordpress.com/2010/02/ordinatio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00192" y="2209800"/>
            <a:ext cx="2684865" cy="3903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Three Levels</a:t>
            </a:r>
            <a:endParaRPr lang="en-US" sz="5400" dirty="0"/>
          </a:p>
        </p:txBody>
      </p:sp>
      <p:sp>
        <p:nvSpPr>
          <p:cNvPr id="3" name="Content Placeholder 2"/>
          <p:cNvSpPr>
            <a:spLocks noGrp="1"/>
          </p:cNvSpPr>
          <p:nvPr>
            <p:ph idx="1"/>
          </p:nvPr>
        </p:nvSpPr>
        <p:spPr>
          <a:xfrm>
            <a:off x="381000" y="1528667"/>
            <a:ext cx="8077200" cy="5024534"/>
          </a:xfrm>
        </p:spPr>
        <p:txBody>
          <a:bodyPr>
            <a:noAutofit/>
          </a:bodyPr>
          <a:lstStyle/>
          <a:p>
            <a:r>
              <a:rPr lang="en-US" sz="2800" dirty="0" smtClean="0">
                <a:solidFill>
                  <a:schemeClr val="accent1"/>
                </a:solidFill>
              </a:rPr>
              <a:t>Bishops</a:t>
            </a:r>
          </a:p>
          <a:p>
            <a:pPr lvl="1"/>
            <a:r>
              <a:rPr lang="en-US" dirty="0" smtClean="0">
                <a:solidFill>
                  <a:schemeClr val="accent1"/>
                </a:solidFill>
              </a:rPr>
              <a:t>Official teachers and sanctifiers of the faithful in their diocese</a:t>
            </a:r>
          </a:p>
          <a:p>
            <a:r>
              <a:rPr lang="en-US" sz="2800" dirty="0" smtClean="0">
                <a:solidFill>
                  <a:schemeClr val="accent1"/>
                </a:solidFill>
              </a:rPr>
              <a:t>Priests</a:t>
            </a:r>
          </a:p>
          <a:p>
            <a:pPr lvl="1"/>
            <a:r>
              <a:rPr lang="en-US" dirty="0" smtClean="0">
                <a:solidFill>
                  <a:schemeClr val="accent1"/>
                </a:solidFill>
              </a:rPr>
              <a:t>Help the bishops in preaching the Word of God, teaching the faithful and administering the sacraments</a:t>
            </a:r>
          </a:p>
          <a:p>
            <a:r>
              <a:rPr lang="en-US" sz="2800" dirty="0">
                <a:solidFill>
                  <a:schemeClr val="accent1"/>
                </a:solidFill>
              </a:rPr>
              <a:t>Deacons</a:t>
            </a:r>
          </a:p>
          <a:p>
            <a:pPr lvl="1"/>
            <a:r>
              <a:rPr lang="en-US" dirty="0">
                <a:solidFill>
                  <a:schemeClr val="accent1"/>
                </a:solidFill>
              </a:rPr>
              <a:t>Serve the Church by carrying out works of mercy, assisting at Mass and doing other good </a:t>
            </a:r>
            <a:r>
              <a:rPr lang="en-US" dirty="0" smtClean="0">
                <a:solidFill>
                  <a:schemeClr val="accent1"/>
                </a:solidFill>
              </a:rPr>
              <a:t>works</a:t>
            </a:r>
            <a:endParaRPr lang="en-US"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4"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6" dur="80"/>
                                        <p:tgtEl>
                                          <p:spTgt spid="3">
                                            <p:txEl>
                                              <p:pRg st="3" end="3"/>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1"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4" end="4"/>
                                            </p:txEl>
                                          </p:spTgt>
                                        </p:tgtEl>
                                        <p:attrNameLst>
                                          <p:attrName>fill.type</p:attrName>
                                        </p:attrNameLst>
                                      </p:cBhvr>
                                      <p:to>
                                        <p:strVal val="solid"/>
                                      </p:to>
                                    </p:set>
                                  </p:childTnLst>
                                </p:cTn>
                              </p:par>
                              <p:par>
                                <p:cTn id="34" presetID="27" presetClass="entr" presetSubtype="0" fill="hold" grpId="0" nodeType="withEffect">
                                  <p:stCondLst>
                                    <p:cond delay="0"/>
                                  </p:stCondLst>
                                  <p:iterate type="lt">
                                    <p:tmPct val="50000"/>
                                  </p:iterate>
                                  <p:childTnLst>
                                    <p:set>
                                      <p:cBhvr>
                                        <p:cTn id="35"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36"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38" dur="80"/>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Bishops</a:t>
            </a:r>
            <a:endParaRPr lang="en-US" sz="5400" dirty="0"/>
          </a:p>
        </p:txBody>
      </p:sp>
      <p:sp>
        <p:nvSpPr>
          <p:cNvPr id="3" name="Content Placeholder 2"/>
          <p:cNvSpPr>
            <a:spLocks noGrp="1"/>
          </p:cNvSpPr>
          <p:nvPr>
            <p:ph idx="1"/>
          </p:nvPr>
        </p:nvSpPr>
        <p:spPr>
          <a:xfrm>
            <a:off x="449424" y="1600200"/>
            <a:ext cx="8077200" cy="4267200"/>
          </a:xfrm>
        </p:spPr>
        <p:txBody>
          <a:bodyPr>
            <a:noAutofit/>
          </a:bodyPr>
          <a:lstStyle/>
          <a:p>
            <a:r>
              <a:rPr lang="en-US" sz="3600" dirty="0" smtClean="0">
                <a:solidFill>
                  <a:schemeClr val="accent1"/>
                </a:solidFill>
              </a:rPr>
              <a:t>Fullness of Holy Orders</a:t>
            </a:r>
          </a:p>
          <a:p>
            <a:r>
              <a:rPr lang="en-US" sz="3600" dirty="0" smtClean="0">
                <a:solidFill>
                  <a:schemeClr val="accent1"/>
                </a:solidFill>
              </a:rPr>
              <a:t>Successors of Apostles</a:t>
            </a:r>
          </a:p>
          <a:p>
            <a:r>
              <a:rPr lang="en-US" sz="3600" dirty="0" smtClean="0">
                <a:solidFill>
                  <a:schemeClr val="accent1"/>
                </a:solidFill>
              </a:rPr>
              <a:t>Govern, sanctify, teach</a:t>
            </a:r>
          </a:p>
          <a:p>
            <a:r>
              <a:rPr lang="en-US" sz="3600" dirty="0" smtClean="0">
                <a:solidFill>
                  <a:schemeClr val="accent1"/>
                </a:solidFill>
              </a:rPr>
              <a:t>Celebrate all seven sacraments</a:t>
            </a:r>
          </a:p>
          <a:p>
            <a:r>
              <a:rPr lang="en-US" sz="3600" dirty="0" smtClean="0">
                <a:solidFill>
                  <a:schemeClr val="accent1"/>
                </a:solidFill>
              </a:rPr>
              <a:t>Ordain men to Holy Orders</a:t>
            </a:r>
          </a:p>
          <a:p>
            <a:r>
              <a:rPr lang="en-US" sz="3600" dirty="0" smtClean="0">
                <a:solidFill>
                  <a:schemeClr val="accent1"/>
                </a:solidFill>
              </a:rPr>
              <a:t>We owe them obedience and respect</a:t>
            </a:r>
            <a:endParaRPr lang="en-US" sz="3600" dirty="0">
              <a:solidFill>
                <a:schemeClr val="accent1"/>
              </a:solidFill>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46231" y="4948451"/>
            <a:ext cx="2051538" cy="182880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07206" y="4948451"/>
            <a:ext cx="2971800" cy="18288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126" y="4948451"/>
            <a:ext cx="2926080"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p:cTn id="6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Priests</a:t>
            </a:r>
            <a:endParaRPr lang="en-US" sz="5400" dirty="0"/>
          </a:p>
        </p:txBody>
      </p:sp>
      <p:sp>
        <p:nvSpPr>
          <p:cNvPr id="3" name="Content Placeholder 2"/>
          <p:cNvSpPr>
            <a:spLocks noGrp="1"/>
          </p:cNvSpPr>
          <p:nvPr>
            <p:ph idx="1"/>
          </p:nvPr>
        </p:nvSpPr>
        <p:spPr>
          <a:xfrm>
            <a:off x="381000" y="1676401"/>
            <a:ext cx="5602225" cy="4191000"/>
          </a:xfrm>
        </p:spPr>
        <p:txBody>
          <a:bodyPr>
            <a:noAutofit/>
          </a:bodyPr>
          <a:lstStyle/>
          <a:p>
            <a:r>
              <a:rPr lang="en-US" sz="3600" dirty="0" smtClean="0">
                <a:solidFill>
                  <a:schemeClr val="accent1"/>
                </a:solidFill>
              </a:rPr>
              <a:t>2</a:t>
            </a:r>
            <a:r>
              <a:rPr lang="en-US" sz="3600" baseline="30000" dirty="0" smtClean="0">
                <a:solidFill>
                  <a:schemeClr val="accent1"/>
                </a:solidFill>
              </a:rPr>
              <a:t>nd</a:t>
            </a:r>
            <a:r>
              <a:rPr lang="en-US" sz="3600" dirty="0" smtClean="0">
                <a:solidFill>
                  <a:schemeClr val="accent1"/>
                </a:solidFill>
              </a:rPr>
              <a:t> level of Holy Orders</a:t>
            </a:r>
          </a:p>
          <a:p>
            <a:r>
              <a:rPr lang="en-US" sz="3600" dirty="0" smtClean="0">
                <a:solidFill>
                  <a:schemeClr val="accent1"/>
                </a:solidFill>
              </a:rPr>
              <a:t>Help bishops by preaching, teaching, celebrating sacraments</a:t>
            </a:r>
          </a:p>
          <a:p>
            <a:r>
              <a:rPr lang="en-US" sz="3600" dirty="0" smtClean="0">
                <a:solidFill>
                  <a:schemeClr val="accent1"/>
                </a:solidFill>
              </a:rPr>
              <a:t>Need bishop’s permission to celebrate Confirmation</a:t>
            </a:r>
          </a:p>
          <a:p>
            <a:r>
              <a:rPr lang="en-US" sz="3600" dirty="0" smtClean="0">
                <a:solidFill>
                  <a:schemeClr val="accent1"/>
                </a:solidFill>
              </a:rPr>
              <a:t>Cannot ordain men to Holy Orders</a:t>
            </a:r>
          </a:p>
          <a:p>
            <a:pPr>
              <a:buNone/>
            </a:pPr>
            <a:endParaRPr lang="en-US" sz="4400" dirty="0" smtClean="0">
              <a:solidFill>
                <a:schemeClr val="accent1"/>
              </a:solidFill>
            </a:endParaRPr>
          </a:p>
        </p:txBody>
      </p:sp>
      <p:pic>
        <p:nvPicPr>
          <p:cNvPr id="6" name="Picture 5"/>
          <p:cNvPicPr>
            <a:picLocks noChangeAspect="1"/>
          </p:cNvPicPr>
          <p:nvPr/>
        </p:nvPicPr>
        <p:blipFill>
          <a:blip r:embed="rId2"/>
          <a:stretch>
            <a:fillRect/>
          </a:stretch>
        </p:blipFill>
        <p:spPr>
          <a:xfrm>
            <a:off x="5942296" y="4212335"/>
            <a:ext cx="3076017" cy="2063494"/>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7109" y="1801368"/>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582</TotalTime>
  <Words>537</Words>
  <Application>Microsoft Office PowerPoint</Application>
  <PresentationFormat>On-screen Show (4:3)</PresentationFormat>
  <Paragraphs>72</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Corbel</vt:lpstr>
      <vt:lpstr>Wingdings</vt:lpstr>
      <vt:lpstr>Wingdings 2</vt:lpstr>
      <vt:lpstr>Wingdings 3</vt:lpstr>
      <vt:lpstr>Module</vt:lpstr>
      <vt:lpstr>The Sacrament of Holy Orders</vt:lpstr>
      <vt:lpstr>Holy Orders</vt:lpstr>
      <vt:lpstr>Twelve Apostles</vt:lpstr>
      <vt:lpstr>Apostolic Succession</vt:lpstr>
      <vt:lpstr>Priesthood of the faithful</vt:lpstr>
      <vt:lpstr> Ministerial (ordained) priesthood </vt:lpstr>
      <vt:lpstr>Three Levels</vt:lpstr>
      <vt:lpstr>Bishops</vt:lpstr>
      <vt:lpstr>Priests</vt:lpstr>
      <vt:lpstr>Deacons</vt:lpstr>
      <vt:lpstr>Sign of the sacrament</vt:lpstr>
      <vt:lpstr>Effects</vt:lpstr>
      <vt:lpstr> Sacramental seal </vt:lpstr>
      <vt:lpstr>Activities</vt:lpstr>
      <vt:lpstr>Videos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Sr. Mary Catherine</dc:creator>
  <cp:lastModifiedBy>Catherine, Sr. Mary</cp:lastModifiedBy>
  <cp:revision>45</cp:revision>
  <dcterms:created xsi:type="dcterms:W3CDTF">2008-05-02T15:51:34Z</dcterms:created>
  <dcterms:modified xsi:type="dcterms:W3CDTF">2015-08-28T17:27:06Z</dcterms:modified>
</cp:coreProperties>
</file>