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9" r:id="rId11"/>
    <p:sldId id="268" r:id="rId12"/>
    <p:sldId id="283" r:id="rId13"/>
    <p:sldId id="284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9" autoAdjust="0"/>
    <p:restoredTop sz="94660"/>
  </p:normalViewPr>
  <p:slideViewPr>
    <p:cSldViewPr>
      <p:cViewPr varScale="1">
        <p:scale>
          <a:sx n="67" d="100"/>
          <a:sy n="67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439A6-8FD2-4F3B-8271-0009739A6D8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8FBA16-9C68-4446-9100-D11632F16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3D0EACA-EE44-4CEE-9746-7A470D70A30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1D0D57-CC66-44E2-AC35-2E3EC3F0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089E-6260-4A2E-BB4D-5DCEFC65A0C5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6C79-EACD-4AFF-B426-4B20A0CA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28F1-3C3D-4A7F-90AE-58DCDAE76D9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022A-5EA4-4A1D-A238-0EDE61DAD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E319-A88F-4B34-BDAB-21A697A3B5A7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4026-8F1D-4576-8095-44573A9B2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F590-EC82-4BD4-8656-CEDA785A5F69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28B2B-255D-472A-9BB1-712867E3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A10E-BE9F-4423-B564-003F7B85BD9C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79F7-2966-4845-BA7B-2F7E5D4AD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DB8C-14C4-4F57-B5F9-977F29F91D44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1054E7D-8F92-4612-98C3-59FA8A425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7E40-2855-4078-B381-8A94C2C80F85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D2BE-D992-481B-9729-B5B0F3715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0336-355F-4AB8-A303-B205B013FBC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449D-BD1D-4977-8A2C-ABE65457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B17278C-734A-4CEF-82B8-AB5D5932710D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647FA5F-2223-4245-9A92-F91153B08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227C102-944A-4C66-8667-892948E876BA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BB4A8BA8-2478-402F-9A17-77A257B2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D8B75-8F48-4628-961B-0B02BD30F2C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8FCDB-D65D-438B-81EB-926B7C63F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1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9D17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CCEA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TMSiHGTBdG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22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Eucharistic Sacrifice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4038600" cy="3276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Christ loved me and gave Himself up for me.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220" name="Picture 6" descr="passion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2209800"/>
            <a:ext cx="3339548" cy="384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495800"/>
          </a:xfrm>
        </p:spPr>
        <p:txBody>
          <a:bodyPr/>
          <a:lstStyle/>
          <a:p>
            <a:pPr marL="808037" indent="-742950">
              <a:buFont typeface="+mj-lt"/>
              <a:buAutoNum type="arabicPeriod" startAt="5"/>
            </a:pPr>
            <a:r>
              <a:rPr lang="en-US" sz="3600" dirty="0" smtClean="0"/>
              <a:t>We have an obligation to receive Communion frequently</a:t>
            </a:r>
          </a:p>
          <a:p>
            <a:pPr marL="1279525" lvl="1" indent="-742950"/>
            <a:r>
              <a:rPr lang="en-US" sz="3200" u="sng" dirty="0" smtClean="0"/>
              <a:t>at least</a:t>
            </a:r>
            <a:r>
              <a:rPr lang="en-US" sz="3200" dirty="0" smtClean="0"/>
              <a:t> once during Easter season</a:t>
            </a:r>
          </a:p>
          <a:p>
            <a:pPr marL="808037" indent="-742950">
              <a:buFont typeface="+mj-lt"/>
              <a:buAutoNum type="arabicPeriod" startAt="5"/>
            </a:pPr>
            <a:r>
              <a:rPr lang="en-US" sz="3600" dirty="0" smtClean="0"/>
              <a:t>Every Holy Communion is a tremendous gift.</a:t>
            </a:r>
          </a:p>
          <a:p>
            <a:pPr marL="808037" indent="-742950">
              <a:buFont typeface="+mj-lt"/>
              <a:buAutoNum type="arabicPeriod" startAt="5"/>
            </a:pPr>
            <a:r>
              <a:rPr lang="en-US" sz="3600" dirty="0" smtClean="0"/>
              <a:t>Don’t take for granted being able to freely worship God at Mass!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781550"/>
            <a:ext cx="3251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19600"/>
          </a:xfrm>
        </p:spPr>
        <p:txBody>
          <a:bodyPr/>
          <a:lstStyle/>
          <a:p>
            <a:r>
              <a:rPr lang="en-US" sz="3600" dirty="0" smtClean="0"/>
              <a:t>God deserves our worship at Mass.</a:t>
            </a:r>
          </a:p>
          <a:p>
            <a:r>
              <a:rPr lang="en-US" sz="3600" dirty="0" smtClean="0"/>
              <a:t>We may not always feel like going to Mass, but we can ask God to give us the grace to desire it more.</a:t>
            </a:r>
          </a:p>
          <a:p>
            <a:r>
              <a:rPr lang="en-US" sz="3600" dirty="0" smtClean="0"/>
              <a:t>There will always be things in life that we don’t feel like doing, but we should still do them.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6173" r="4609" b="19753"/>
          <a:stretch/>
        </p:blipFill>
        <p:spPr>
          <a:xfrm>
            <a:off x="2907030" y="396240"/>
            <a:ext cx="3329940" cy="173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Activity</a:t>
            </a:r>
            <a:endParaRPr lang="en-US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651" y="1905000"/>
            <a:ext cx="3780697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22155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0EA00"/>
                </a:solidFill>
              </a:rPr>
              <a:t>Students make a chart comparing the Mass and the Cross of Calvary</a:t>
            </a:r>
            <a:endParaRPr lang="en-US" sz="3200" dirty="0">
              <a:solidFill>
                <a:srgbClr val="F0EA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Video</a:t>
            </a:r>
            <a:endParaRPr lang="en-US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2689225"/>
          </a:xfrm>
        </p:spPr>
        <p:txBody>
          <a:bodyPr/>
          <a:lstStyle/>
          <a:p>
            <a:r>
              <a:rPr lang="fr-FR" sz="4000" i="1" dirty="0" err="1"/>
              <a:t>Sacraments</a:t>
            </a:r>
            <a:r>
              <a:rPr lang="fr-FR" sz="4000" i="1" dirty="0"/>
              <a:t> 201: </a:t>
            </a:r>
            <a:r>
              <a:rPr lang="fr-FR" sz="4000" i="1" dirty="0" err="1"/>
              <a:t>Eucharist</a:t>
            </a:r>
            <a:r>
              <a:rPr lang="fr-FR" sz="4000" i="1" dirty="0"/>
              <a:t> </a:t>
            </a:r>
            <a:r>
              <a:rPr lang="fr-FR" sz="4000" dirty="0"/>
              <a:t> </a:t>
            </a:r>
            <a:endParaRPr lang="fr-FR" sz="4000" dirty="0" smtClean="0"/>
          </a:p>
          <a:p>
            <a:r>
              <a:rPr lang="fr-FR" sz="4000" u="sng" dirty="0" smtClean="0">
                <a:hlinkClick r:id="rId2"/>
              </a:rPr>
              <a:t>https</a:t>
            </a:r>
            <a:r>
              <a:rPr lang="fr-FR" sz="4000" u="sng" dirty="0">
                <a:hlinkClick r:id="rId2"/>
              </a:rPr>
              <a:t>://</a:t>
            </a:r>
            <a:r>
              <a:rPr lang="fr-FR" sz="4000" u="sng" dirty="0" smtClean="0">
                <a:hlinkClick r:id="rId2"/>
              </a:rPr>
              <a:t>www.youtube.com/watch?v=TMSiHGTBdGk</a:t>
            </a:r>
            <a:endParaRPr 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14" y="4191000"/>
            <a:ext cx="420117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A. Mass as a meal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3146425"/>
          </a:xfrm>
        </p:spPr>
        <p:txBody>
          <a:bodyPr/>
          <a:lstStyle/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Table (altar)</a:t>
            </a:r>
          </a:p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Bread and wine</a:t>
            </a:r>
            <a:endParaRPr lang="en-US" sz="4000" dirty="0" smtClean="0"/>
          </a:p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People gathered together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2"/>
          <a:stretch/>
        </p:blipFill>
        <p:spPr>
          <a:xfrm>
            <a:off x="2380686" y="4495800"/>
            <a:ext cx="4382627" cy="189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B. Mass as a sacrifice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Altar</a:t>
            </a:r>
          </a:p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Victim</a:t>
            </a:r>
          </a:p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Priest</a:t>
            </a:r>
          </a:p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The one perfect sacrifice of Christ is made present and offered to the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5833"/>
          <a:stretch/>
        </p:blipFill>
        <p:spPr>
          <a:xfrm>
            <a:off x="4576762" y="1704626"/>
            <a:ext cx="231006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018506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C. Sacrifice of the Cross </a:t>
            </a:r>
            <a:r>
              <a:rPr lang="en-US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and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Sacrifice of the Mass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228600" y="2438400"/>
            <a:ext cx="8229600" cy="3863975"/>
          </a:xfrm>
        </p:spPr>
        <p:txBody>
          <a:bodyPr/>
          <a:lstStyle/>
          <a:p>
            <a:pPr marL="808037" indent="-742950">
              <a:buFont typeface="+mj-lt"/>
              <a:buAutoNum type="arabicPeriod"/>
            </a:pPr>
            <a:r>
              <a:rPr lang="en-US" sz="4000" dirty="0" smtClean="0"/>
              <a:t>In both events</a:t>
            </a:r>
          </a:p>
          <a:p>
            <a:pPr lvl="1"/>
            <a:r>
              <a:rPr lang="en-US" sz="4000" dirty="0" smtClean="0"/>
              <a:t>One priest (JESUS)</a:t>
            </a:r>
          </a:p>
          <a:p>
            <a:pPr lvl="1"/>
            <a:r>
              <a:rPr lang="en-US" sz="4000" dirty="0" smtClean="0"/>
              <a:t>One sacrifice (HIMSELF)</a:t>
            </a:r>
          </a:p>
          <a:p>
            <a:pPr lvl="1"/>
            <a:r>
              <a:rPr lang="en-US" sz="4000" dirty="0" smtClean="0"/>
              <a:t>Offered to the Father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18" y="2438400"/>
            <a:ext cx="1787882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/>
          <a:lstStyle/>
          <a:p>
            <a:pPr marL="808037" indent="-742950">
              <a:buFont typeface="+mj-lt"/>
              <a:buAutoNum type="arabicPeriod" startAt="2"/>
            </a:pPr>
            <a:r>
              <a:rPr lang="en-US" sz="4000" dirty="0" smtClean="0"/>
              <a:t>Cross</a:t>
            </a:r>
          </a:p>
          <a:p>
            <a:pPr lvl="1"/>
            <a:r>
              <a:rPr lang="en-US" sz="4000" dirty="0" smtClean="0"/>
              <a:t>Jesus offered Himself in a painful and bloody sacrifice</a:t>
            </a:r>
          </a:p>
          <a:p>
            <a:pPr marL="808037" indent="-742950">
              <a:buFont typeface="+mj-lt"/>
              <a:buAutoNum type="arabicPeriod" startAt="3"/>
            </a:pPr>
            <a:r>
              <a:rPr lang="en-US" sz="4000" dirty="0" smtClean="0"/>
              <a:t>Mass</a:t>
            </a:r>
          </a:p>
          <a:p>
            <a:pPr lvl="1"/>
            <a:r>
              <a:rPr lang="en-US" sz="4000" dirty="0" smtClean="0"/>
              <a:t>Jesus offers Himself in an </a:t>
            </a:r>
            <a:r>
              <a:rPr lang="en-US" sz="4000" dirty="0" err="1" smtClean="0"/>
              <a:t>unbloody</a:t>
            </a:r>
            <a:r>
              <a:rPr lang="en-US" sz="4000" dirty="0" smtClean="0"/>
              <a:t> manner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94" y="4876800"/>
            <a:ext cx="4696412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848600" cy="4572000"/>
          </a:xfrm>
        </p:spPr>
        <p:txBody>
          <a:bodyPr/>
          <a:lstStyle/>
          <a:p>
            <a:pPr marL="808037" indent="-742950">
              <a:buFont typeface="+mj-lt"/>
              <a:buAutoNum type="arabicPeriod" startAt="4"/>
            </a:pPr>
            <a:r>
              <a:rPr lang="en-US" sz="4000" dirty="0" smtClean="0"/>
              <a:t>Manner of offering sacrifice is different…but, the </a:t>
            </a:r>
            <a:r>
              <a:rPr lang="en-US" sz="4000" u="sng" dirty="0" smtClean="0"/>
              <a:t>sacrifice</a:t>
            </a:r>
            <a:r>
              <a:rPr lang="en-US" sz="4000" dirty="0" smtClean="0"/>
              <a:t> is the same!</a:t>
            </a:r>
          </a:p>
        </p:txBody>
      </p:sp>
      <p:pic>
        <p:nvPicPr>
          <p:cNvPr id="5" name="Picture 5" descr="http://www.geocities.com/Paris/Rue/4029/dm_crucifixion_dt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971800"/>
            <a:ext cx="2163252" cy="280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http://bp3.blogger.com/_HX-XeGOBExE/SIHdGekLjTI/AAAAAAAAAHc/o_vGFD49Oqc/s400/2681468568_56855c66c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6301" y="3016249"/>
            <a:ext cx="38100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D. Words of </a:t>
            </a:r>
            <a:r>
              <a:rPr lang="en-US" sz="4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consecration</a:t>
            </a:r>
            <a:endParaRPr lang="en-US" sz="4800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799"/>
          </a:xfrm>
        </p:spPr>
        <p:txBody>
          <a:bodyPr>
            <a:normAutofit/>
          </a:bodyPr>
          <a:lstStyle/>
          <a:p>
            <a:pPr marL="806958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/>
              <a:t>Used by Jesus at the Last Supper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/>
              <a:t>Words said by the priest over the gifts at Mass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/>
              <a:t>Change bread and wine into Jesus’ Body, Blood, Soul and Divinity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4908424"/>
            <a:ext cx="219456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343400"/>
          </a:xfrm>
        </p:spPr>
        <p:txBody>
          <a:bodyPr/>
          <a:lstStyle/>
          <a:p>
            <a:pPr marL="808037" indent="-742950">
              <a:buFont typeface="+mj-lt"/>
              <a:buAutoNum type="arabicPeriod" startAt="4"/>
            </a:pPr>
            <a:r>
              <a:rPr lang="en-US" sz="4000" dirty="0" smtClean="0"/>
              <a:t>Remind us of Jesus’ sacrifice</a:t>
            </a:r>
          </a:p>
          <a:p>
            <a:pPr lvl="1"/>
            <a:r>
              <a:rPr lang="en-US" sz="4000" dirty="0" smtClean="0"/>
              <a:t>“given for you”</a:t>
            </a:r>
          </a:p>
          <a:p>
            <a:pPr lvl="1"/>
            <a:r>
              <a:rPr lang="en-US" sz="4000" dirty="0" smtClean="0"/>
              <a:t>“will be shed for you and for all so that sins may be forgiven”</a:t>
            </a:r>
          </a:p>
        </p:txBody>
      </p:sp>
      <p:pic>
        <p:nvPicPr>
          <p:cNvPr id="5" name="Picture 4" descr="2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29" y="4038600"/>
            <a:ext cx="2889341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F. Prepare for Mass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685576"/>
            <a:ext cx="8686800" cy="3984625"/>
          </a:xfrm>
        </p:spPr>
        <p:txBody>
          <a:bodyPr/>
          <a:lstStyle/>
          <a:p>
            <a:pPr marL="808037" indent="-742950">
              <a:buFont typeface="+mj-lt"/>
              <a:buAutoNum type="arabicPeriod"/>
            </a:pPr>
            <a:r>
              <a:rPr lang="en-US" sz="3600" dirty="0" smtClean="0"/>
              <a:t>Go to confession frequently</a:t>
            </a:r>
          </a:p>
          <a:p>
            <a:pPr marL="808037" indent="-742950">
              <a:buFont typeface="+mj-lt"/>
              <a:buAutoNum type="arabicPeriod"/>
            </a:pPr>
            <a:r>
              <a:rPr lang="en-US" sz="3600" dirty="0" smtClean="0"/>
              <a:t>Read the Gospel passage that will be used at Mass</a:t>
            </a:r>
          </a:p>
          <a:p>
            <a:pPr marL="808037" indent="-742950">
              <a:buFont typeface="+mj-lt"/>
              <a:buAutoNum type="arabicPeriod"/>
            </a:pPr>
            <a:r>
              <a:rPr lang="en-US" sz="3600" dirty="0" smtClean="0"/>
              <a:t>Get to church early to pray and prepare</a:t>
            </a:r>
          </a:p>
          <a:p>
            <a:pPr marL="808037" indent="-742950">
              <a:buFont typeface="+mj-lt"/>
              <a:buAutoNum type="arabicPeriod"/>
            </a:pPr>
            <a:r>
              <a:rPr lang="en-US" sz="3600" dirty="0" smtClean="0"/>
              <a:t>Ask for Mary’s intercession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5626449"/>
            <a:ext cx="185928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390</TotalTime>
  <Words>314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Verdana</vt:lpstr>
      <vt:lpstr>Wingdings 2</vt:lpstr>
      <vt:lpstr>Verve</vt:lpstr>
      <vt:lpstr>22. The Eucharistic Sacrifice</vt:lpstr>
      <vt:lpstr>A. Mass as a meal</vt:lpstr>
      <vt:lpstr>B. Mass as a sacrifice</vt:lpstr>
      <vt:lpstr>C. Sacrifice of the Cross and Sacrifice of the Mass</vt:lpstr>
      <vt:lpstr>PowerPoint Presentation</vt:lpstr>
      <vt:lpstr>PowerPoint Presentation</vt:lpstr>
      <vt:lpstr>D. Words of consecration</vt:lpstr>
      <vt:lpstr>PowerPoint Presentation</vt:lpstr>
      <vt:lpstr>F. Prepare for Mass</vt:lpstr>
      <vt:lpstr>PowerPoint Presentation</vt:lpstr>
      <vt:lpstr>PowerPoint Presentation</vt:lpstr>
      <vt:lpstr>Activity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Eucharistic Sacrifice</dc:title>
  <dc:creator>Sr. Mary Catherine</dc:creator>
  <cp:lastModifiedBy>Catherine, Sr. Mary</cp:lastModifiedBy>
  <cp:revision>30</cp:revision>
  <dcterms:created xsi:type="dcterms:W3CDTF">2008-04-04T02:27:36Z</dcterms:created>
  <dcterms:modified xsi:type="dcterms:W3CDTF">2015-10-19T19:38:03Z</dcterms:modified>
</cp:coreProperties>
</file>