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71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D617-EB26-4A0F-8C83-0DBE909A4AC2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9A04-014B-4169-AACA-ED0FDA647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D617-EB26-4A0F-8C83-0DBE909A4AC2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9A04-014B-4169-AACA-ED0FDA647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D617-EB26-4A0F-8C83-0DBE909A4AC2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9A04-014B-4169-AACA-ED0FDA647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D617-EB26-4A0F-8C83-0DBE909A4AC2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9A04-014B-4169-AACA-ED0FDA647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D617-EB26-4A0F-8C83-0DBE909A4AC2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9A04-014B-4169-AACA-ED0FDA647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D617-EB26-4A0F-8C83-0DBE909A4AC2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9A04-014B-4169-AACA-ED0FDA647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D617-EB26-4A0F-8C83-0DBE909A4AC2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9A04-014B-4169-AACA-ED0FDA647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D617-EB26-4A0F-8C83-0DBE909A4AC2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9A04-014B-4169-AACA-ED0FDA647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D617-EB26-4A0F-8C83-0DBE909A4AC2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9A04-014B-4169-AACA-ED0FDA647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D617-EB26-4A0F-8C83-0DBE909A4AC2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9A04-014B-4169-AACA-ED0FDA647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D617-EB26-4A0F-8C83-0DBE909A4AC2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9A04-014B-4169-AACA-ED0FDA647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0D617-EB26-4A0F-8C83-0DBE909A4AC2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B9A04-014B-4169-AACA-ED0FDA647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ru3Nh1UGE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1"/>
            <a:ext cx="8839200" cy="990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C0000"/>
                </a:solidFill>
                <a:latin typeface="Vivaldi" pitchFamily="66" charset="0"/>
              </a:rPr>
              <a:t>21. The Sacrament of the Holy Eucharist</a:t>
            </a:r>
            <a:endParaRPr lang="en-US" sz="4000" b="1" dirty="0">
              <a:solidFill>
                <a:srgbClr val="CC0000"/>
              </a:solidFill>
              <a:latin typeface="Vivaldi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486400"/>
            <a:ext cx="9144000" cy="1371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C0000"/>
                </a:solidFill>
                <a:latin typeface="Freestyle Script" pitchFamily="66" charset="0"/>
              </a:rPr>
              <a:t>“For as often as you eat this bread and drink the cup, you proclaim the Lord’s death until he comes.</a:t>
            </a:r>
            <a:r>
              <a:rPr lang="en-US" sz="2800" dirty="0" smtClean="0">
                <a:solidFill>
                  <a:srgbClr val="CC0000"/>
                </a:solidFill>
                <a:latin typeface="Freestyle Script" pitchFamily="66" charset="0"/>
              </a:rPr>
              <a:t>”  1 Corinthians 11:26</a:t>
            </a:r>
            <a:endParaRPr lang="en-US" sz="2800" dirty="0">
              <a:solidFill>
                <a:srgbClr val="CC0000"/>
              </a:solidFill>
              <a:latin typeface="Freestyle Script" pitchFamily="66" charset="0"/>
            </a:endParaRPr>
          </a:p>
        </p:txBody>
      </p:sp>
      <p:pic>
        <p:nvPicPr>
          <p:cNvPr id="4" name="Picture 3" descr="Holy%20Eucharist.jpg"/>
          <p:cNvPicPr>
            <a:picLocks noChangeAspect="1"/>
          </p:cNvPicPr>
          <p:nvPr/>
        </p:nvPicPr>
        <p:blipFill rotWithShape="1">
          <a:blip r:embed="rId2" cstate="email"/>
          <a:srcRect l="2928" t="-1" b="1762"/>
          <a:stretch/>
        </p:blipFill>
        <p:spPr>
          <a:xfrm>
            <a:off x="3421873" y="1303020"/>
            <a:ext cx="2300254" cy="4023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15962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Tabernacle</a:t>
            </a:r>
            <a:endParaRPr lang="en-US" sz="6000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5257800" cy="4572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C0000"/>
                </a:solidFill>
              </a:rPr>
              <a:t>The special solid and immovable container in which the Blessed Sacrament is kept.</a:t>
            </a:r>
          </a:p>
          <a:p>
            <a:r>
              <a:rPr lang="en-US" sz="4000" dirty="0" smtClean="0">
                <a:solidFill>
                  <a:srgbClr val="CC0000"/>
                </a:solidFill>
              </a:rPr>
              <a:t>Often adorned with symbols of Jesus</a:t>
            </a:r>
          </a:p>
          <a:p>
            <a:pPr>
              <a:buNone/>
            </a:pPr>
            <a:endParaRPr lang="en-US" sz="4400" dirty="0">
              <a:solidFill>
                <a:srgbClr val="CC0000"/>
              </a:solidFill>
            </a:endParaRPr>
          </a:p>
        </p:txBody>
      </p:sp>
      <p:pic>
        <p:nvPicPr>
          <p:cNvPr id="5124" name="Picture 4" descr="http://www.sesnaperville.org/photo/tabernacle-new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1981200"/>
            <a:ext cx="2812093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Effects of the Eucharist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524000"/>
            <a:ext cx="6219825" cy="4343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C0000"/>
                </a:solidFill>
              </a:rPr>
              <a:t>We receive sanctifying and sacramental grace.</a:t>
            </a:r>
          </a:p>
          <a:p>
            <a:r>
              <a:rPr lang="en-US" sz="4000" dirty="0" smtClean="0">
                <a:solidFill>
                  <a:srgbClr val="CC0000"/>
                </a:solidFill>
              </a:rPr>
              <a:t>Venial sins are forgiven.</a:t>
            </a:r>
          </a:p>
          <a:p>
            <a:r>
              <a:rPr lang="en-US" sz="4000" dirty="0" smtClean="0">
                <a:solidFill>
                  <a:srgbClr val="CC0000"/>
                </a:solidFill>
              </a:rPr>
              <a:t>We are united with Jesus.</a:t>
            </a:r>
          </a:p>
          <a:p>
            <a:r>
              <a:rPr lang="en-US" sz="4000" dirty="0" smtClean="0">
                <a:solidFill>
                  <a:srgbClr val="CC0000"/>
                </a:solidFill>
              </a:rPr>
              <a:t>We are united with one another</a:t>
            </a:r>
            <a:r>
              <a:rPr lang="en-US" sz="4000" dirty="0" smtClean="0">
                <a:solidFill>
                  <a:srgbClr val="CC0000"/>
                </a:solidFill>
              </a:rPr>
              <a:t>.</a:t>
            </a:r>
            <a:endParaRPr lang="en-US" sz="4000" dirty="0" smtClean="0">
              <a:solidFill>
                <a:srgbClr val="CC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593" y="1969544"/>
            <a:ext cx="2045494" cy="3452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3713"/>
            <a:ext cx="8229600" cy="715962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Sacrilege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77678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C0000"/>
                </a:solidFill>
              </a:rPr>
              <a:t>A serious mistreatment of people, places, or things that have been consecrated to God.</a:t>
            </a:r>
          </a:p>
          <a:p>
            <a:r>
              <a:rPr lang="en-US" sz="4000" dirty="0" smtClean="0">
                <a:solidFill>
                  <a:srgbClr val="CC0000"/>
                </a:solidFill>
              </a:rPr>
              <a:t>Example: receiving the Eucharist in a state of mortal sin</a:t>
            </a:r>
          </a:p>
          <a:p>
            <a:pPr>
              <a:buNone/>
            </a:pPr>
            <a:endParaRPr lang="en-US" sz="4400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675"/>
            <a:ext cx="8229600" cy="1143000"/>
          </a:xfrm>
        </p:spPr>
        <p:txBody>
          <a:bodyPr/>
          <a:lstStyle/>
          <a:p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CC0000"/>
                </a:solidFill>
              </a:rPr>
              <a:t>Write a prayer to Jesus in your own words, something you can really pray to Him after receiving Holy Communion.</a:t>
            </a:r>
            <a:endParaRPr lang="en-US" sz="4000" dirty="0">
              <a:solidFill>
                <a:srgbClr val="CC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360" y="4267200"/>
            <a:ext cx="2113280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769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9231"/>
            <a:ext cx="8229600" cy="715962"/>
          </a:xfrm>
        </p:spPr>
        <p:txBody>
          <a:bodyPr>
            <a:noAutofit/>
          </a:bodyPr>
          <a:lstStyle/>
          <a:p>
            <a:r>
              <a:rPr lang="en-US" sz="600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Video: We Adore</a:t>
            </a:r>
            <a:endParaRPr lang="en-US" sz="6000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fru3Nh1UGE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0" y="2524125"/>
            <a:ext cx="4572000" cy="257175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62000" y="5914807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https://www.youtube.com/watch?v=fru3Nh1UGE8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15962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Bread of Life (John 6)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4300" dirty="0" smtClean="0">
                <a:solidFill>
                  <a:srgbClr val="CC0000"/>
                </a:solidFill>
              </a:rPr>
              <a:t>Jesus fed 5,000 people with 5 loaves of bread and 2 fish. (Miracle!)</a:t>
            </a:r>
          </a:p>
          <a:p>
            <a:endParaRPr lang="en-US" sz="1800" dirty="0" smtClean="0">
              <a:solidFill>
                <a:srgbClr val="CC0000"/>
              </a:solidFill>
            </a:endParaRPr>
          </a:p>
          <a:p>
            <a:r>
              <a:rPr lang="en-US" sz="4300" dirty="0">
                <a:solidFill>
                  <a:srgbClr val="CC0000"/>
                </a:solidFill>
              </a:rPr>
              <a:t>Jesus walked on water. (Miracle!)</a:t>
            </a:r>
          </a:p>
          <a:p>
            <a:endParaRPr lang="en-US" sz="1800" dirty="0" smtClean="0">
              <a:solidFill>
                <a:srgbClr val="CC0000"/>
              </a:solidFill>
            </a:endParaRPr>
          </a:p>
          <a:p>
            <a:r>
              <a:rPr lang="en-US" sz="4300" dirty="0">
                <a:solidFill>
                  <a:srgbClr val="CC0000"/>
                </a:solidFill>
              </a:rPr>
              <a:t>Jesus promises to give His disciples His Flesh and Blood to eat. (Miracle!)</a:t>
            </a:r>
          </a:p>
          <a:p>
            <a:endParaRPr lang="en-US" sz="1500" dirty="0" smtClean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4300" dirty="0">
                <a:solidFill>
                  <a:srgbClr val="CC0000"/>
                </a:solidFill>
              </a:rPr>
              <a:t>He was not speaking of a symbol!</a:t>
            </a:r>
            <a:endParaRPr lang="en-US" sz="4300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86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C0000"/>
                </a:solidFill>
              </a:rPr>
              <a:t>We know that Jesus is the Bread of Life in the Eucharist…</a:t>
            </a:r>
          </a:p>
          <a:p>
            <a:r>
              <a:rPr lang="en-US" sz="4000" dirty="0" smtClean="0">
                <a:solidFill>
                  <a:srgbClr val="CC0000"/>
                </a:solidFill>
              </a:rPr>
              <a:t>Body, Blood, Soul and Divinity</a:t>
            </a:r>
          </a:p>
        </p:txBody>
      </p:sp>
      <p:pic>
        <p:nvPicPr>
          <p:cNvPr id="6" name="Picture 5" descr="eucharist-zoom-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2819400"/>
            <a:ext cx="2792730" cy="34909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euv1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5257800"/>
            <a:ext cx="1270000" cy="1041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euv12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24600" y="5105400"/>
            <a:ext cx="1270000" cy="127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90" y="456903"/>
            <a:ext cx="8229600" cy="715962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Titles for the Eucharist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22410" y="1340396"/>
            <a:ext cx="58991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Holy Communion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44381" y="3741907"/>
            <a:ext cx="37971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>
                    <a:lumMod val="75000"/>
                  </a:schemeClr>
                </a:solidFill>
                <a:effectLst/>
              </a:rPr>
              <a:t>Bread of Life</a:t>
            </a:r>
            <a:endParaRPr lang="en-US" sz="5400" b="1" cap="none" spc="0" dirty="0">
              <a:ln/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45824" y="4661770"/>
            <a:ext cx="46851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Bread of Angels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00757" y="5426229"/>
            <a:ext cx="41424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Hol</a:t>
            </a: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y Sacrifice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2486" y="3738440"/>
            <a:ext cx="40695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Lord’s Supper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81165" y="2176586"/>
            <a:ext cx="6414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Breaking of the Bread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88608" y="3010197"/>
            <a:ext cx="556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Blessed Sacrament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1596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Institution of the Eucharist</a:t>
            </a:r>
            <a:endParaRPr lang="en-US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C0000"/>
                </a:solidFill>
              </a:rPr>
              <a:t>Jesus instituted the Sacrament of the Holy Eucharist at the Last Supper.</a:t>
            </a:r>
          </a:p>
          <a:p>
            <a:r>
              <a:rPr lang="en-US" sz="4000" dirty="0" smtClean="0">
                <a:solidFill>
                  <a:srgbClr val="CC0000"/>
                </a:solidFill>
              </a:rPr>
              <a:t>This was the first Mass.</a:t>
            </a:r>
          </a:p>
          <a:p>
            <a:r>
              <a:rPr lang="en-US" sz="4000" dirty="0" smtClean="0">
                <a:solidFill>
                  <a:srgbClr val="CC0000"/>
                </a:solidFill>
              </a:rPr>
              <a:t>Eucharist = thanksgiving  </a:t>
            </a:r>
          </a:p>
          <a:p>
            <a:pPr lvl="1"/>
            <a:r>
              <a:rPr lang="en-US" sz="3600" dirty="0" smtClean="0">
                <a:solidFill>
                  <a:srgbClr val="CC0000"/>
                </a:solidFill>
              </a:rPr>
              <a:t>Jesus consecrated the bread and wine after giving thanks to the Father</a:t>
            </a:r>
            <a:endParaRPr lang="en-US" sz="3600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15962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Sign of the Eucharist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3037"/>
            <a:ext cx="7924800" cy="50339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C0000"/>
                </a:solidFill>
              </a:rPr>
              <a:t>Matter: Bread and wine </a:t>
            </a:r>
          </a:p>
          <a:p>
            <a:r>
              <a:rPr lang="en-US" sz="4000" dirty="0" smtClean="0">
                <a:solidFill>
                  <a:srgbClr val="CC0000"/>
                </a:solidFill>
              </a:rPr>
              <a:t>Form:  “This is my Body.  This is the cup of my Blood</a:t>
            </a:r>
            <a:r>
              <a:rPr lang="en-US" sz="4000" dirty="0" smtClean="0">
                <a:solidFill>
                  <a:srgbClr val="CC0000"/>
                </a:solidFill>
              </a:rPr>
              <a:t>.”</a:t>
            </a:r>
            <a:endParaRPr lang="en-US" sz="4000" dirty="0" smtClean="0">
              <a:solidFill>
                <a:srgbClr val="CC0000"/>
              </a:solidFill>
            </a:endParaRPr>
          </a:p>
          <a:p>
            <a:r>
              <a:rPr lang="en-US" sz="4000" dirty="0" smtClean="0">
                <a:solidFill>
                  <a:srgbClr val="CC0000"/>
                </a:solidFill>
              </a:rPr>
              <a:t>Minister: </a:t>
            </a:r>
            <a:r>
              <a:rPr lang="en-US" sz="4000" dirty="0" smtClean="0">
                <a:solidFill>
                  <a:srgbClr val="CC0000"/>
                </a:solidFill>
              </a:rPr>
              <a:t>an ordained priest</a:t>
            </a:r>
          </a:p>
          <a:p>
            <a:r>
              <a:rPr lang="en-US" sz="4000" dirty="0" smtClean="0">
                <a:solidFill>
                  <a:srgbClr val="CC0000"/>
                </a:solidFill>
              </a:rPr>
              <a:t>He acts </a:t>
            </a:r>
            <a:r>
              <a:rPr lang="en-US" sz="4000" i="1" dirty="0" smtClean="0">
                <a:solidFill>
                  <a:srgbClr val="CC0000"/>
                </a:solidFill>
              </a:rPr>
              <a:t>in persona Christi</a:t>
            </a:r>
            <a:r>
              <a:rPr lang="en-US" sz="4000" dirty="0" smtClean="0">
                <a:solidFill>
                  <a:srgbClr val="CC0000"/>
                </a:solidFill>
              </a:rPr>
              <a:t> (in the person of Christ), doing exactly what Jesus did.</a:t>
            </a:r>
          </a:p>
        </p:txBody>
      </p:sp>
      <p:pic>
        <p:nvPicPr>
          <p:cNvPr id="4" name="Picture 3" descr="euv1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42312" y="2895600"/>
            <a:ext cx="1292088" cy="11887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077200" cy="4191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C0000"/>
                </a:solidFill>
              </a:rPr>
              <a:t>Bread: made from wheat, which is destroyed and formed into one loaf (we die to sin, united with Jesus)</a:t>
            </a:r>
          </a:p>
          <a:p>
            <a:r>
              <a:rPr lang="en-US" sz="4000" dirty="0" smtClean="0">
                <a:solidFill>
                  <a:srgbClr val="CC0000"/>
                </a:solidFill>
              </a:rPr>
              <a:t>Wine: made from crushed grapes; used around the world for meals and celebration</a:t>
            </a:r>
            <a:endParaRPr lang="en-US" sz="4000" dirty="0">
              <a:solidFill>
                <a:srgbClr val="CC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720" y="4419600"/>
            <a:ext cx="2194560" cy="2194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15962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Transubstantiation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2895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C0000"/>
                </a:solidFill>
              </a:rPr>
              <a:t>Bread and wine are changed into the Body, Blood, Soul and Divinity of Jesus Christ.</a:t>
            </a:r>
          </a:p>
          <a:p>
            <a:r>
              <a:rPr lang="en-US" sz="4000" dirty="0" smtClean="0">
                <a:solidFill>
                  <a:srgbClr val="CC0000"/>
                </a:solidFill>
              </a:rPr>
              <a:t>Appearances of bread and wine remain.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725" y="4124325"/>
            <a:ext cx="2114550" cy="2038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063" y="304800"/>
            <a:ext cx="8229600" cy="715962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Real Presence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63" y="1447800"/>
            <a:ext cx="8686800" cy="2438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C0000"/>
                </a:solidFill>
              </a:rPr>
              <a:t>The fact that Jesus is </a:t>
            </a:r>
            <a:r>
              <a:rPr lang="en-US" sz="4000" b="1" u="sng" dirty="0" smtClean="0">
                <a:solidFill>
                  <a:srgbClr val="CC0000"/>
                </a:solidFill>
              </a:rPr>
              <a:t>really</a:t>
            </a:r>
            <a:r>
              <a:rPr lang="en-US" sz="4000" dirty="0" smtClean="0">
                <a:solidFill>
                  <a:srgbClr val="CC0000"/>
                </a:solidFill>
              </a:rPr>
              <a:t> and </a:t>
            </a:r>
            <a:r>
              <a:rPr lang="en-US" sz="4000" b="1" u="sng" dirty="0" smtClean="0">
                <a:solidFill>
                  <a:srgbClr val="CC0000"/>
                </a:solidFill>
              </a:rPr>
              <a:t>truly</a:t>
            </a:r>
            <a:r>
              <a:rPr lang="en-US" sz="4000" dirty="0" smtClean="0">
                <a:solidFill>
                  <a:srgbClr val="CC0000"/>
                </a:solidFill>
              </a:rPr>
              <a:t> present in the Holy Eucharist under the appearances of bread and wine</a:t>
            </a:r>
            <a:r>
              <a:rPr lang="en-US" sz="4000" dirty="0" smtClean="0">
                <a:solidFill>
                  <a:srgbClr val="CC0000"/>
                </a:solidFill>
              </a:rPr>
              <a:t>.</a:t>
            </a:r>
            <a:endParaRPr lang="en-US" sz="4400" dirty="0">
              <a:solidFill>
                <a:srgbClr val="CC0000"/>
              </a:solidFill>
            </a:endParaRPr>
          </a:p>
        </p:txBody>
      </p:sp>
      <p:pic>
        <p:nvPicPr>
          <p:cNvPr id="4" name="Picture 2" descr="http://bp2.blogger.com/_4C_tSMqS810/Ra2p7iCJ43I/AAAAAAAAADs/etqkT0fdXcw/s320/euch+II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733800"/>
            <a:ext cx="3783726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414</Words>
  <Application>Microsoft Office PowerPoint</Application>
  <PresentationFormat>On-screen Show (4:3)</PresentationFormat>
  <Paragraphs>52</Paragraphs>
  <Slides>14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Freestyle Script</vt:lpstr>
      <vt:lpstr>Vivaldi</vt:lpstr>
      <vt:lpstr>Office Theme</vt:lpstr>
      <vt:lpstr>21. The Sacrament of the Holy Eucharist</vt:lpstr>
      <vt:lpstr>Bread of Life (John 6)</vt:lpstr>
      <vt:lpstr>PowerPoint Presentation</vt:lpstr>
      <vt:lpstr>Titles for the Eucharist</vt:lpstr>
      <vt:lpstr>Institution of the Eucharist</vt:lpstr>
      <vt:lpstr>Sign of the Eucharist</vt:lpstr>
      <vt:lpstr>PowerPoint Presentation</vt:lpstr>
      <vt:lpstr>Transubstantiation</vt:lpstr>
      <vt:lpstr>Real Presence</vt:lpstr>
      <vt:lpstr>Tabernacle</vt:lpstr>
      <vt:lpstr>Effects of the Eucharist</vt:lpstr>
      <vt:lpstr>Sacrilege</vt:lpstr>
      <vt:lpstr>Activity</vt:lpstr>
      <vt:lpstr>Video: We Adore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Sacrament of the Holy Eucharist</dc:title>
  <dc:creator>Sr. Mary Catherine</dc:creator>
  <cp:lastModifiedBy>Catherine, Sr. Mary</cp:lastModifiedBy>
  <cp:revision>29</cp:revision>
  <dcterms:created xsi:type="dcterms:W3CDTF">2009-03-25T01:50:21Z</dcterms:created>
  <dcterms:modified xsi:type="dcterms:W3CDTF">2015-10-19T17:14:56Z</dcterms:modified>
</cp:coreProperties>
</file>