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9"/>
  </p:notesMasterIdLst>
  <p:sldIdLst>
    <p:sldId id="270" r:id="rId2"/>
    <p:sldId id="256" r:id="rId3"/>
    <p:sldId id="265" r:id="rId4"/>
    <p:sldId id="266" r:id="rId5"/>
    <p:sldId id="262" r:id="rId6"/>
    <p:sldId id="267" r:id="rId7"/>
    <p:sldId id="264" r:id="rId8"/>
    <p:sldId id="257" r:id="rId9"/>
    <p:sldId id="274" r:id="rId10"/>
    <p:sldId id="258" r:id="rId11"/>
    <p:sldId id="272" r:id="rId12"/>
    <p:sldId id="276" r:id="rId13"/>
    <p:sldId id="259" r:id="rId14"/>
    <p:sldId id="260" r:id="rId15"/>
    <p:sldId id="273" r:id="rId16"/>
    <p:sldId id="271" r:id="rId17"/>
    <p:sldId id="277"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8" autoAdjust="0"/>
    <p:restoredTop sz="93606" autoAdjust="0"/>
  </p:normalViewPr>
  <p:slideViewPr>
    <p:cSldViewPr>
      <p:cViewPr varScale="1">
        <p:scale>
          <a:sx n="66" d="100"/>
          <a:sy n="66" d="100"/>
        </p:scale>
        <p:origin x="1422"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82"/>
    </p:cViewPr>
  </p:sorterViewPr>
  <p:notesViewPr>
    <p:cSldViewPr>
      <p:cViewPr>
        <p:scale>
          <a:sx n="90" d="100"/>
          <a:sy n="90" d="100"/>
        </p:scale>
        <p:origin x="-2118"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810879-CE4A-4A64-8901-6B13A7621095}" type="datetimeFigureOut">
              <a:rPr lang="en-US" smtClean="0"/>
              <a:t>9/14/2015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F550AB-B637-45D2-9EDA-36CE0C7928A4}" type="slidenum">
              <a:rPr lang="en-US" smtClean="0"/>
              <a:t>‹#›</a:t>
            </a:fld>
            <a:endParaRPr lang="en-US" dirty="0"/>
          </a:p>
        </p:txBody>
      </p:sp>
    </p:spTree>
    <p:extLst>
      <p:ext uri="{BB962C8B-B14F-4D97-AF65-F5344CB8AC3E}">
        <p14:creationId xmlns:p14="http://schemas.microsoft.com/office/powerpoint/2010/main" val="1695140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F550AB-B637-45D2-9EDA-36CE0C7928A4}" type="slidenum">
              <a:rPr lang="en-US" smtClean="0"/>
              <a:t>1</a:t>
            </a:fld>
            <a:endParaRPr lang="en-US" dirty="0"/>
          </a:p>
        </p:txBody>
      </p:sp>
    </p:spTree>
    <p:extLst>
      <p:ext uri="{BB962C8B-B14F-4D97-AF65-F5344CB8AC3E}">
        <p14:creationId xmlns:p14="http://schemas.microsoft.com/office/powerpoint/2010/main" val="2291747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he has Isaac,</a:t>
            </a:r>
            <a:r>
              <a:rPr lang="en-US" baseline="0" dirty="0" smtClean="0"/>
              <a:t> God comes to him and asks him to offer up Isaac – God is not asking for a sacrifice of Isaac, He is asking for a sacrifice but not of Isaac.</a:t>
            </a:r>
          </a:p>
          <a:p>
            <a:endParaRPr lang="en-US" baseline="0" dirty="0" smtClean="0"/>
          </a:p>
          <a:p>
            <a:r>
              <a:rPr lang="en-US" baseline="0" dirty="0" smtClean="0"/>
              <a:t>Was Isaac taken against His will? NO</a:t>
            </a:r>
          </a:p>
          <a:p>
            <a:r>
              <a:rPr lang="en-US" baseline="0" dirty="0" smtClean="0"/>
              <a:t>p.177 “The Pentateuch as a narrative”</a:t>
            </a:r>
            <a:endParaRPr lang="en-US" dirty="0" smtClean="0"/>
          </a:p>
          <a:p>
            <a:r>
              <a:rPr lang="en-US" dirty="0" smtClean="0"/>
              <a:t>Gift </a:t>
            </a:r>
            <a:r>
              <a:rPr lang="en-US" dirty="0" smtClean="0"/>
              <a:t>freely </a:t>
            </a:r>
            <a:r>
              <a:rPr lang="en-US" dirty="0" smtClean="0"/>
              <a:t>given – not normal for a covenant b/c both parties have to do something.  So that when God asks for I</a:t>
            </a:r>
          </a:p>
          <a:p>
            <a:r>
              <a:rPr lang="en-US" dirty="0" smtClean="0"/>
              <a:t>Abraham could have seen that God would take his son</a:t>
            </a:r>
            <a:r>
              <a:rPr lang="en-US" baseline="0" dirty="0" smtClean="0"/>
              <a:t> from him (odd that God was offering all this without anything in return other than Faith that this would happen)</a:t>
            </a:r>
          </a:p>
          <a:p>
            <a:r>
              <a:rPr lang="en-US" baseline="0" dirty="0" smtClean="0"/>
              <a:t>What does Abraham trust the one who has given the gift or the gift itself.</a:t>
            </a:r>
          </a:p>
          <a:p>
            <a:r>
              <a:rPr lang="en-US" baseline="0" dirty="0" smtClean="0"/>
              <a:t>Abraham’s belief that God will give back his son (Resurrection), b/c God has promised – oath by his very self that it would be through Isaac that his descendants would come and no other.</a:t>
            </a:r>
            <a:endParaRPr lang="en-US" dirty="0"/>
          </a:p>
        </p:txBody>
      </p:sp>
      <p:sp>
        <p:nvSpPr>
          <p:cNvPr id="4" name="Slide Number Placeholder 3"/>
          <p:cNvSpPr>
            <a:spLocks noGrp="1"/>
          </p:cNvSpPr>
          <p:nvPr>
            <p:ph type="sldNum" sz="quarter" idx="10"/>
          </p:nvPr>
        </p:nvSpPr>
        <p:spPr/>
        <p:txBody>
          <a:bodyPr/>
          <a:lstStyle/>
          <a:p>
            <a:fld id="{FAF550AB-B637-45D2-9EDA-36CE0C7928A4}" type="slidenum">
              <a:rPr lang="en-US" smtClean="0"/>
              <a:t>10</a:t>
            </a:fld>
            <a:endParaRPr lang="en-US" dirty="0"/>
          </a:p>
        </p:txBody>
      </p:sp>
    </p:spTree>
    <p:extLst>
      <p:ext uri="{BB962C8B-B14F-4D97-AF65-F5344CB8AC3E}">
        <p14:creationId xmlns:p14="http://schemas.microsoft.com/office/powerpoint/2010/main" val="1027637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F550AB-B637-45D2-9EDA-36CE0C7928A4}" type="slidenum">
              <a:rPr lang="en-US" smtClean="0"/>
              <a:t>11</a:t>
            </a:fld>
            <a:endParaRPr lang="en-US" dirty="0"/>
          </a:p>
        </p:txBody>
      </p:sp>
    </p:spTree>
    <p:extLst>
      <p:ext uri="{BB962C8B-B14F-4D97-AF65-F5344CB8AC3E}">
        <p14:creationId xmlns:p14="http://schemas.microsoft.com/office/powerpoint/2010/main" val="3892371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There is an </a:t>
            </a:r>
            <a:r>
              <a:rPr lang="en-US" dirty="0" smtClean="0"/>
              <a:t>incompleteness </a:t>
            </a:r>
            <a:r>
              <a:rPr lang="en-US" dirty="0" smtClean="0"/>
              <a:t>to the narrative (the lamb is not provided here,</a:t>
            </a:r>
            <a:r>
              <a:rPr lang="en-US" baseline="0" dirty="0" smtClean="0"/>
              <a:t> but is later)</a:t>
            </a:r>
            <a:endParaRPr lang="en-US" dirty="0" smtClean="0"/>
          </a:p>
          <a:p>
            <a:endParaRPr lang="en-US" dirty="0"/>
          </a:p>
        </p:txBody>
      </p:sp>
      <p:sp>
        <p:nvSpPr>
          <p:cNvPr id="4" name="Slide Number Placeholder 3"/>
          <p:cNvSpPr>
            <a:spLocks noGrp="1"/>
          </p:cNvSpPr>
          <p:nvPr>
            <p:ph type="sldNum" sz="quarter" idx="10"/>
          </p:nvPr>
        </p:nvSpPr>
        <p:spPr/>
        <p:txBody>
          <a:bodyPr/>
          <a:lstStyle/>
          <a:p>
            <a:fld id="{FAF550AB-B637-45D2-9EDA-36CE0C7928A4}" type="slidenum">
              <a:rPr lang="en-US" smtClean="0"/>
              <a:t>12</a:t>
            </a:fld>
            <a:endParaRPr lang="en-US" dirty="0"/>
          </a:p>
        </p:txBody>
      </p:sp>
    </p:spTree>
    <p:extLst>
      <p:ext uri="{BB962C8B-B14F-4D97-AF65-F5344CB8AC3E}">
        <p14:creationId xmlns:p14="http://schemas.microsoft.com/office/powerpoint/2010/main" val="3593195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Blessing of the covenant</a:t>
            </a:r>
            <a:r>
              <a:rPr lang="en-US" baseline="0" dirty="0" smtClean="0"/>
              <a:t> </a:t>
            </a:r>
            <a:r>
              <a:rPr lang="en-US" dirty="0" smtClean="0"/>
              <a:t>continues</a:t>
            </a:r>
            <a:r>
              <a:rPr lang="en-US" baseline="0" dirty="0" smtClean="0"/>
              <a:t> down Abraham’s line to his descendants.</a:t>
            </a:r>
            <a:endParaRPr lang="en-US" dirty="0" smtClean="0"/>
          </a:p>
          <a:p>
            <a:r>
              <a:rPr lang="en-US" dirty="0" smtClean="0"/>
              <a:t>God’s ways are not man’s ways</a:t>
            </a:r>
          </a:p>
          <a:p>
            <a:endParaRPr lang="en-US" dirty="0" smtClean="0"/>
          </a:p>
          <a:p>
            <a:r>
              <a:rPr lang="en-US" dirty="0" smtClean="0"/>
              <a:t>The</a:t>
            </a:r>
            <a:r>
              <a:rPr lang="en-US" baseline="0" dirty="0" smtClean="0"/>
              <a:t> Way we see this playing out in </a:t>
            </a:r>
            <a:r>
              <a:rPr lang="en-US" b="1" baseline="0" dirty="0" smtClean="0"/>
              <a:t>salvation history </a:t>
            </a:r>
            <a:r>
              <a:rPr lang="en-US" baseline="0" dirty="0" smtClean="0"/>
              <a:t>is that the covenant is still being pasted on, even to a man like Jacob beginning parts of his life was a trickster and conniving (to an imperfect man) – the covenant still continued through him to his descendants.</a:t>
            </a:r>
          </a:p>
          <a:p>
            <a:r>
              <a:rPr lang="en-US" baseline="0" dirty="0" smtClean="0"/>
              <a:t>The vow to the Lord and the wrestling with the angel are linked together (struggle with the Lord and himself, unlike Abraham Jacob doesn’t put his full faith in God – so the wrestling with angel shows this struggle and that is what is new name means – “One who contends with God” (sums up his life – to reconciling with his brother)</a:t>
            </a:r>
          </a:p>
        </p:txBody>
      </p:sp>
      <p:sp>
        <p:nvSpPr>
          <p:cNvPr id="4" name="Slide Number Placeholder 3"/>
          <p:cNvSpPr>
            <a:spLocks noGrp="1"/>
          </p:cNvSpPr>
          <p:nvPr>
            <p:ph type="sldNum" sz="quarter" idx="10"/>
          </p:nvPr>
        </p:nvSpPr>
        <p:spPr/>
        <p:txBody>
          <a:bodyPr/>
          <a:lstStyle/>
          <a:p>
            <a:fld id="{FAF550AB-B637-45D2-9EDA-36CE0C7928A4}" type="slidenum">
              <a:rPr lang="en-US" smtClean="0"/>
              <a:t>13</a:t>
            </a:fld>
            <a:endParaRPr lang="en-US" dirty="0"/>
          </a:p>
        </p:txBody>
      </p:sp>
    </p:spTree>
    <p:extLst>
      <p:ext uri="{BB962C8B-B14F-4D97-AF65-F5344CB8AC3E}">
        <p14:creationId xmlns:p14="http://schemas.microsoft.com/office/powerpoint/2010/main" val="921962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Famine in the land</a:t>
            </a:r>
          </a:p>
          <a:p>
            <a:r>
              <a:rPr lang="en-US" dirty="0" smtClean="0"/>
              <a:t>Brothers</a:t>
            </a:r>
            <a:r>
              <a:rPr lang="en-US" baseline="0" dirty="0" smtClean="0"/>
              <a:t> planned to have him sold into slavery to die as a slave, but God turns this around so that Joseph is made 2</a:t>
            </a:r>
            <a:r>
              <a:rPr lang="en-US" baseline="30000" dirty="0" smtClean="0"/>
              <a:t>nd</a:t>
            </a:r>
            <a:r>
              <a:rPr lang="en-US" baseline="0" dirty="0" smtClean="0"/>
              <a:t> to pharaoh and placed in charge of the land of Egypt in order to save lives (so instead of losing life are they intended, there is a dramatic reversal of the intended outcome so that life is now saved)</a:t>
            </a:r>
          </a:p>
          <a:p>
            <a:endParaRPr lang="en-US" baseline="0" dirty="0" smtClean="0"/>
          </a:p>
          <a:p>
            <a:r>
              <a:rPr lang="en-US" baseline="0" dirty="0" smtClean="0"/>
              <a:t>God protects his people</a:t>
            </a:r>
            <a:endParaRPr lang="en-US" dirty="0"/>
          </a:p>
        </p:txBody>
      </p:sp>
      <p:sp>
        <p:nvSpPr>
          <p:cNvPr id="4" name="Slide Number Placeholder 3"/>
          <p:cNvSpPr>
            <a:spLocks noGrp="1"/>
          </p:cNvSpPr>
          <p:nvPr>
            <p:ph type="sldNum" sz="quarter" idx="10"/>
          </p:nvPr>
        </p:nvSpPr>
        <p:spPr/>
        <p:txBody>
          <a:bodyPr/>
          <a:lstStyle/>
          <a:p>
            <a:fld id="{FAF550AB-B637-45D2-9EDA-36CE0C7928A4}" type="slidenum">
              <a:rPr lang="en-US" smtClean="0"/>
              <a:t>14</a:t>
            </a:fld>
            <a:endParaRPr lang="en-US" dirty="0"/>
          </a:p>
        </p:txBody>
      </p:sp>
    </p:spTree>
    <p:extLst>
      <p:ext uri="{BB962C8B-B14F-4D97-AF65-F5344CB8AC3E}">
        <p14:creationId xmlns:p14="http://schemas.microsoft.com/office/powerpoint/2010/main" val="34591336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Part</a:t>
            </a:r>
            <a:r>
              <a:rPr lang="en-US" baseline="0" dirty="0" smtClean="0"/>
              <a:t> of a bigger plan: </a:t>
            </a:r>
            <a:r>
              <a:rPr lang="en-US" dirty="0" smtClean="0"/>
              <a:t>Tells his brothers that God sent him ahead to prepare</a:t>
            </a:r>
          </a:p>
          <a:p>
            <a:endParaRPr lang="en-US" dirty="0"/>
          </a:p>
        </p:txBody>
      </p:sp>
      <p:sp>
        <p:nvSpPr>
          <p:cNvPr id="4" name="Slide Number Placeholder 3"/>
          <p:cNvSpPr>
            <a:spLocks noGrp="1"/>
          </p:cNvSpPr>
          <p:nvPr>
            <p:ph type="sldNum" sz="quarter" idx="10"/>
          </p:nvPr>
        </p:nvSpPr>
        <p:spPr/>
        <p:txBody>
          <a:bodyPr/>
          <a:lstStyle/>
          <a:p>
            <a:fld id="{FAF550AB-B637-45D2-9EDA-36CE0C7928A4}" type="slidenum">
              <a:rPr lang="en-US" smtClean="0"/>
              <a:t>15</a:t>
            </a:fld>
            <a:endParaRPr lang="en-US" dirty="0"/>
          </a:p>
        </p:txBody>
      </p:sp>
    </p:spTree>
    <p:extLst>
      <p:ext uri="{BB962C8B-B14F-4D97-AF65-F5344CB8AC3E}">
        <p14:creationId xmlns:p14="http://schemas.microsoft.com/office/powerpoint/2010/main" val="13019141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F550AB-B637-45D2-9EDA-36CE0C7928A4}" type="slidenum">
              <a:rPr lang="en-US" smtClean="0"/>
              <a:t>16</a:t>
            </a:fld>
            <a:endParaRPr lang="en-US" dirty="0"/>
          </a:p>
        </p:txBody>
      </p:sp>
    </p:spTree>
    <p:extLst>
      <p:ext uri="{BB962C8B-B14F-4D97-AF65-F5344CB8AC3E}">
        <p14:creationId xmlns:p14="http://schemas.microsoft.com/office/powerpoint/2010/main" val="16257597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F550AB-B637-45D2-9EDA-36CE0C7928A4}" type="slidenum">
              <a:rPr lang="en-US" smtClean="0"/>
              <a:t>17</a:t>
            </a:fld>
            <a:endParaRPr lang="en-US" dirty="0"/>
          </a:p>
        </p:txBody>
      </p:sp>
    </p:spTree>
    <p:extLst>
      <p:ext uri="{BB962C8B-B14F-4D97-AF65-F5344CB8AC3E}">
        <p14:creationId xmlns:p14="http://schemas.microsoft.com/office/powerpoint/2010/main" val="402789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F550AB-B637-45D2-9EDA-36CE0C7928A4}" type="slidenum">
              <a:rPr lang="en-US" smtClean="0"/>
              <a:t>2</a:t>
            </a:fld>
            <a:endParaRPr lang="en-US" dirty="0"/>
          </a:p>
        </p:txBody>
      </p:sp>
    </p:spTree>
    <p:extLst>
      <p:ext uri="{BB962C8B-B14F-4D97-AF65-F5344CB8AC3E}">
        <p14:creationId xmlns:p14="http://schemas.microsoft.com/office/powerpoint/2010/main" val="3089551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Salvation: The</a:t>
            </a:r>
            <a:r>
              <a:rPr lang="en-US" baseline="0" dirty="0" smtClean="0"/>
              <a:t> forgiveness of sins and restoration of friendship with God, which can be done by God alone.</a:t>
            </a:r>
          </a:p>
          <a:p>
            <a:r>
              <a:rPr lang="en-US" baseline="0" dirty="0" smtClean="0"/>
              <a:t>To be in the state of Salvation: necessities for life (to be in the state of salvation: what are the needs for life –these are </a:t>
            </a:r>
            <a:r>
              <a:rPr lang="en-US" baseline="0" dirty="0" smtClean="0"/>
              <a:t>temporary </a:t>
            </a:r>
            <a:r>
              <a:rPr lang="en-US" baseline="0" dirty="0" smtClean="0"/>
              <a:t>and can be taken away)</a:t>
            </a:r>
            <a:endParaRPr lang="en-US" dirty="0"/>
          </a:p>
        </p:txBody>
      </p:sp>
      <p:sp>
        <p:nvSpPr>
          <p:cNvPr id="4" name="Slide Number Placeholder 3"/>
          <p:cNvSpPr>
            <a:spLocks noGrp="1"/>
          </p:cNvSpPr>
          <p:nvPr>
            <p:ph type="sldNum" sz="quarter" idx="10"/>
          </p:nvPr>
        </p:nvSpPr>
        <p:spPr/>
        <p:txBody>
          <a:bodyPr/>
          <a:lstStyle/>
          <a:p>
            <a:fld id="{FAF550AB-B637-45D2-9EDA-36CE0C7928A4}" type="slidenum">
              <a:rPr lang="en-US" smtClean="0"/>
              <a:t>3</a:t>
            </a:fld>
            <a:endParaRPr lang="en-US" dirty="0"/>
          </a:p>
        </p:txBody>
      </p:sp>
    </p:spTree>
    <p:extLst>
      <p:ext uri="{BB962C8B-B14F-4D97-AF65-F5344CB8AC3E}">
        <p14:creationId xmlns:p14="http://schemas.microsoft.com/office/powerpoint/2010/main" val="2529782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F550AB-B637-45D2-9EDA-36CE0C7928A4}" type="slidenum">
              <a:rPr lang="en-US" smtClean="0"/>
              <a:t>4</a:t>
            </a:fld>
            <a:endParaRPr lang="en-US" dirty="0"/>
          </a:p>
        </p:txBody>
      </p:sp>
    </p:spTree>
    <p:extLst>
      <p:ext uri="{BB962C8B-B14F-4D97-AF65-F5344CB8AC3E}">
        <p14:creationId xmlns:p14="http://schemas.microsoft.com/office/powerpoint/2010/main" val="2526912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did God want to enter into a relationship with us? Out of Love. Out of Love he created us to know him, love him and serve in this life</a:t>
            </a:r>
            <a:r>
              <a:rPr lang="en-US" baseline="0" dirty="0" smtClean="0"/>
              <a:t> and the next.  But what happened to this relationship? Sin entered the World</a:t>
            </a:r>
            <a:endParaRPr lang="en-US" dirty="0" smtClean="0"/>
          </a:p>
          <a:p>
            <a:r>
              <a:rPr lang="en-US" dirty="0" smtClean="0"/>
              <a:t>Why do we</a:t>
            </a:r>
            <a:r>
              <a:rPr lang="en-US" baseline="0" dirty="0" smtClean="0"/>
              <a:t> have to be saved? Begins with Adam and Eve and the entrance of sin in the World, which breaks relationship with God, man and woman, man and self, and nature.</a:t>
            </a:r>
          </a:p>
          <a:p>
            <a:endParaRPr lang="en-US" baseline="0" dirty="0" smtClean="0"/>
          </a:p>
          <a:p>
            <a:r>
              <a:rPr lang="en-US" baseline="0" dirty="0" smtClean="0"/>
              <a:t>God was the only one who could fix this broken relationship. Thus, He was the one who initiates the mending (you don’t just heal the bone right away/ set it – I can ask the kids if they have ever had a broken bone.)  This was something that occurred gradually over time…He didn’t just snapped his fingers, He didn’t want to force his people to love him but to choose (freely) to enter into a relationship with (HOW DO YOU GET A FRIEND – hold them hostage?)</a:t>
            </a:r>
            <a:endParaRPr lang="en-US" dirty="0" smtClean="0"/>
          </a:p>
          <a:p>
            <a:endParaRPr lang="en-US" dirty="0" smtClean="0"/>
          </a:p>
          <a:p>
            <a:r>
              <a:rPr lang="en-US" dirty="0" smtClean="0"/>
              <a:t>Typology: the discernment of persons, events, or</a:t>
            </a:r>
            <a:r>
              <a:rPr lang="en-US" baseline="0" dirty="0" smtClean="0"/>
              <a:t> things in the Old Testament which prefigured, and thus served as a “type” (or prototype) of, the fulfillment of God’s plan for the person of Christ.  The typology of the Old Testament which is made clear in the New Testament demonstrates the dynamic unity of the divine plan of salvation.</a:t>
            </a:r>
            <a:endParaRPr lang="en-US" dirty="0"/>
          </a:p>
        </p:txBody>
      </p:sp>
      <p:sp>
        <p:nvSpPr>
          <p:cNvPr id="4" name="Slide Number Placeholder 3"/>
          <p:cNvSpPr>
            <a:spLocks noGrp="1"/>
          </p:cNvSpPr>
          <p:nvPr>
            <p:ph type="sldNum" sz="quarter" idx="10"/>
          </p:nvPr>
        </p:nvSpPr>
        <p:spPr/>
        <p:txBody>
          <a:bodyPr/>
          <a:lstStyle/>
          <a:p>
            <a:fld id="{FAF550AB-B637-45D2-9EDA-36CE0C7928A4}" type="slidenum">
              <a:rPr lang="en-US" smtClean="0"/>
              <a:t>5</a:t>
            </a:fld>
            <a:endParaRPr lang="en-US" dirty="0"/>
          </a:p>
        </p:txBody>
      </p:sp>
    </p:spTree>
    <p:extLst>
      <p:ext uri="{BB962C8B-B14F-4D97-AF65-F5344CB8AC3E}">
        <p14:creationId xmlns:p14="http://schemas.microsoft.com/office/powerpoint/2010/main" val="591827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Have them try to make a new friendship</a:t>
            </a:r>
          </a:p>
          <a:p>
            <a:pPr lvl="1"/>
            <a:r>
              <a:rPr lang="en-US" dirty="0" smtClean="0"/>
              <a:t>Ask them how many siblings (their names), if they have a pet, what there favorite food is</a:t>
            </a:r>
          </a:p>
          <a:p>
            <a:pPr lvl="1"/>
            <a:r>
              <a:rPr lang="en-US" dirty="0" smtClean="0"/>
              <a:t>least favorite subject and why</a:t>
            </a:r>
          </a:p>
          <a:p>
            <a:pPr lvl="1"/>
            <a:r>
              <a:rPr lang="en-US" dirty="0" smtClean="0"/>
              <a:t>Something interesting about them</a:t>
            </a:r>
          </a:p>
          <a:p>
            <a:pPr lvl="1"/>
            <a:r>
              <a:rPr lang="en-US" dirty="0" smtClean="0"/>
              <a:t>Their favorite thing to do during their free-time</a:t>
            </a:r>
          </a:p>
          <a:p>
            <a:endParaRPr lang="en-US" dirty="0" smtClean="0"/>
          </a:p>
          <a:p>
            <a:r>
              <a:rPr lang="en-US" dirty="0" smtClean="0"/>
              <a:t>Illustrate</a:t>
            </a:r>
            <a:r>
              <a:rPr lang="en-US" baseline="0" dirty="0" smtClean="0"/>
              <a:t> the point that a relationship doesn’t happen over night, it takes time – gradual due to mistrust (opening up makes us vulnerable to another).  Why is it hard to make a good relationship with others</a:t>
            </a:r>
          </a:p>
          <a:p>
            <a:endParaRPr lang="en-US"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Do they feel like they truly got to know them?</a:t>
            </a:r>
          </a:p>
          <a:p>
            <a:endParaRPr lang="en-US" dirty="0"/>
          </a:p>
        </p:txBody>
      </p:sp>
      <p:sp>
        <p:nvSpPr>
          <p:cNvPr id="4" name="Slide Number Placeholder 3"/>
          <p:cNvSpPr>
            <a:spLocks noGrp="1"/>
          </p:cNvSpPr>
          <p:nvPr>
            <p:ph type="sldNum" sz="quarter" idx="10"/>
          </p:nvPr>
        </p:nvSpPr>
        <p:spPr/>
        <p:txBody>
          <a:bodyPr/>
          <a:lstStyle/>
          <a:p>
            <a:fld id="{FAF550AB-B637-45D2-9EDA-36CE0C7928A4}" type="slidenum">
              <a:rPr lang="en-US" smtClean="0"/>
              <a:t>6</a:t>
            </a:fld>
            <a:endParaRPr lang="en-US" dirty="0"/>
          </a:p>
        </p:txBody>
      </p:sp>
    </p:spTree>
    <p:extLst>
      <p:ext uri="{BB962C8B-B14F-4D97-AF65-F5344CB8AC3E}">
        <p14:creationId xmlns:p14="http://schemas.microsoft.com/office/powerpoint/2010/main" val="1471576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F550AB-B637-45D2-9EDA-36CE0C7928A4}" type="slidenum">
              <a:rPr lang="en-US" smtClean="0"/>
              <a:t>7</a:t>
            </a:fld>
            <a:endParaRPr lang="en-US" dirty="0"/>
          </a:p>
        </p:txBody>
      </p:sp>
    </p:spTree>
    <p:extLst>
      <p:ext uri="{BB962C8B-B14F-4D97-AF65-F5344CB8AC3E}">
        <p14:creationId xmlns:p14="http://schemas.microsoft.com/office/powerpoint/2010/main" val="1459013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Genesis 15</a:t>
            </a:r>
          </a:p>
          <a:p>
            <a:r>
              <a:rPr lang="en-US" dirty="0" smtClean="0"/>
              <a:t>So far reaching</a:t>
            </a:r>
          </a:p>
          <a:p>
            <a:endParaRPr lang="en-US" dirty="0" smtClean="0"/>
          </a:p>
          <a:p>
            <a:r>
              <a:rPr lang="en-US" dirty="0" smtClean="0"/>
              <a:t>So this is now fulfilled and God gives him </a:t>
            </a:r>
            <a:r>
              <a:rPr lang="en-US" baseline="0" dirty="0" smtClean="0"/>
              <a:t>a son, Isaac (promised </a:t>
            </a:r>
            <a:r>
              <a:rPr lang="en-US" baseline="0" dirty="0" smtClean="0"/>
              <a:t>descendants </a:t>
            </a:r>
            <a:r>
              <a:rPr lang="en-US" baseline="0" dirty="0" smtClean="0"/>
              <a:t>and now has a son)  </a:t>
            </a:r>
            <a:endParaRPr lang="en-US" dirty="0"/>
          </a:p>
        </p:txBody>
      </p:sp>
      <p:sp>
        <p:nvSpPr>
          <p:cNvPr id="4" name="Slide Number Placeholder 3"/>
          <p:cNvSpPr>
            <a:spLocks noGrp="1"/>
          </p:cNvSpPr>
          <p:nvPr>
            <p:ph type="sldNum" sz="quarter" idx="10"/>
          </p:nvPr>
        </p:nvSpPr>
        <p:spPr/>
        <p:txBody>
          <a:bodyPr/>
          <a:lstStyle/>
          <a:p>
            <a:fld id="{FAF550AB-B637-45D2-9EDA-36CE0C7928A4}" type="slidenum">
              <a:rPr lang="en-US" smtClean="0"/>
              <a:t>8</a:t>
            </a:fld>
            <a:endParaRPr lang="en-US" dirty="0"/>
          </a:p>
        </p:txBody>
      </p:sp>
    </p:spTree>
    <p:extLst>
      <p:ext uri="{BB962C8B-B14F-4D97-AF65-F5344CB8AC3E}">
        <p14:creationId xmlns:p14="http://schemas.microsoft.com/office/powerpoint/2010/main" val="3657606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F550AB-B637-45D2-9EDA-36CE0C7928A4}" type="slidenum">
              <a:rPr lang="en-US" smtClean="0"/>
              <a:t>9</a:t>
            </a:fld>
            <a:endParaRPr lang="en-US" dirty="0"/>
          </a:p>
        </p:txBody>
      </p:sp>
    </p:spTree>
    <p:extLst>
      <p:ext uri="{BB962C8B-B14F-4D97-AF65-F5344CB8AC3E}">
        <p14:creationId xmlns:p14="http://schemas.microsoft.com/office/powerpoint/2010/main" val="2033829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3C7E2CD-A900-4B70-B397-125F06C82887}" type="datetimeFigureOut">
              <a:rPr lang="en-US" smtClean="0"/>
              <a:t>9/14/2015</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4676C95B-F190-4968-8F90-F27D5176A80E}"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3C7E2CD-A900-4B70-B397-125F06C82887}" type="datetimeFigureOut">
              <a:rPr lang="en-US" smtClean="0"/>
              <a:t>9/14/2015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76C95B-F190-4968-8F90-F27D5176A80E}"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3C7E2CD-A900-4B70-B397-125F06C82887}" type="datetimeFigureOut">
              <a:rPr lang="en-US" smtClean="0"/>
              <a:t>9/14/2015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76C95B-F190-4968-8F90-F27D5176A80E}"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3C7E2CD-A900-4B70-B397-125F06C82887}" type="datetimeFigureOut">
              <a:rPr lang="en-US" smtClean="0"/>
              <a:t>9/14/2015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76C95B-F190-4968-8F90-F27D5176A80E}"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3C7E2CD-A900-4B70-B397-125F06C82887}" type="datetimeFigureOut">
              <a:rPr lang="en-US" smtClean="0"/>
              <a:t>9/14/2015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76C95B-F190-4968-8F90-F27D5176A80E}"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3C7E2CD-A900-4B70-B397-125F06C82887}" type="datetimeFigureOut">
              <a:rPr lang="en-US" smtClean="0"/>
              <a:t>9/14/2015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676C95B-F190-4968-8F90-F27D5176A80E}"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3C7E2CD-A900-4B70-B397-125F06C82887}" type="datetimeFigureOut">
              <a:rPr lang="en-US" smtClean="0"/>
              <a:t>9/14/2015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676C95B-F190-4968-8F90-F27D5176A80E}"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3C7E2CD-A900-4B70-B397-125F06C82887}" type="datetimeFigureOut">
              <a:rPr lang="en-US" smtClean="0"/>
              <a:t>9/14/2015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676C95B-F190-4968-8F90-F27D5176A80E}"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C7E2CD-A900-4B70-B397-125F06C82887}" type="datetimeFigureOut">
              <a:rPr lang="en-US" smtClean="0"/>
              <a:t>9/14/2015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676C95B-F190-4968-8F90-F27D5176A80E}"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3C7E2CD-A900-4B70-B397-125F06C82887}" type="datetimeFigureOut">
              <a:rPr lang="en-US" smtClean="0"/>
              <a:t>9/14/2015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676C95B-F190-4968-8F90-F27D5176A80E}"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3C7E2CD-A900-4B70-B397-125F06C82887}" type="datetimeFigureOut">
              <a:rPr lang="en-US" smtClean="0"/>
              <a:t>9/14/2015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4676C95B-F190-4968-8F90-F27D5176A80E}" type="slidenum">
              <a:rPr lang="en-US" smtClean="0"/>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3C7E2CD-A900-4B70-B397-125F06C82887}" type="datetimeFigureOut">
              <a:rPr lang="en-US" smtClean="0"/>
              <a:t>9/14/2015</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676C95B-F190-4968-8F90-F27D5176A80E}" type="slidenum">
              <a:rPr lang="en-US" smtClean="0"/>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m/url?sa=i&amp;rct=j&amp;q=contract&amp;source=images&amp;cd=&amp;cad=rja&amp;uact=8&amp;ved=0CAcQjRw&amp;url=http://www.pocketables.com/2013/07/sprints-latest-contract-changes-should-let-you-out-etf-free-but-good-luck-trying.html&amp;ei=JoAUVb7VC83bsASJvoH4Dw&amp;bvm=bv.89381419,d.cWc&amp;psig=AFQjCNGcqke0czJ-Nbu2Nhyqw1If4HXgRQ&amp;ust=1427493262345199"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defense-first.com/wp-content/uploads/2013/03/bracket-tor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371600"/>
            <a:ext cx="6324600" cy="4743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39575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447800"/>
            <a:ext cx="8229600" cy="1143000"/>
          </a:xfrm>
        </p:spPr>
        <p:txBody>
          <a:bodyPr/>
          <a:lstStyle/>
          <a:p>
            <a:r>
              <a:rPr lang="en-US" dirty="0" smtClean="0"/>
              <a:t>Binding of Isaac</a:t>
            </a:r>
            <a:endParaRPr lang="en-US" dirty="0"/>
          </a:p>
        </p:txBody>
      </p:sp>
      <p:sp>
        <p:nvSpPr>
          <p:cNvPr id="3" name="Content Placeholder 2"/>
          <p:cNvSpPr>
            <a:spLocks noGrp="1"/>
          </p:cNvSpPr>
          <p:nvPr>
            <p:ph idx="1"/>
          </p:nvPr>
        </p:nvSpPr>
        <p:spPr>
          <a:xfrm>
            <a:off x="457200" y="3200400"/>
            <a:ext cx="8229600" cy="4389120"/>
          </a:xfrm>
        </p:spPr>
        <p:txBody>
          <a:bodyPr>
            <a:normAutofit/>
          </a:bodyPr>
          <a:lstStyle/>
          <a:p>
            <a:r>
              <a:rPr lang="en-US" dirty="0" smtClean="0"/>
              <a:t>Genesis 22:1</a:t>
            </a:r>
          </a:p>
          <a:p>
            <a:pPr lvl="1"/>
            <a:r>
              <a:rPr lang="en-US" dirty="0" smtClean="0"/>
              <a:t>Without the first verse the passage makes no sense</a:t>
            </a:r>
          </a:p>
          <a:p>
            <a:pPr lvl="1"/>
            <a:r>
              <a:rPr lang="en-US" dirty="0" smtClean="0"/>
              <a:t>Why? God’s real purpose of testing</a:t>
            </a:r>
          </a:p>
          <a:p>
            <a:r>
              <a:rPr lang="en-US" dirty="0" smtClean="0"/>
              <a:t>Gen 22:5 “We will return”</a:t>
            </a:r>
          </a:p>
          <a:p>
            <a:pPr lvl="1"/>
            <a:r>
              <a:rPr lang="en-US" dirty="0" smtClean="0"/>
              <a:t>God will give his son back to him.  Lord over life and death.</a:t>
            </a:r>
          </a:p>
          <a:p>
            <a:pPr lvl="1"/>
            <a:endParaRPr lang="en-US" dirty="0"/>
          </a:p>
        </p:txBody>
      </p:sp>
      <p:pic>
        <p:nvPicPr>
          <p:cNvPr id="4" name="Picture 2" descr="https://s-media-cache-ak0.pinimg.com/736x/16/72/1e/16721e605f2bfa1389c6ba93542b72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96982"/>
            <a:ext cx="2743200" cy="3486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4074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anim calcmode="lin" valueType="num">
                                      <p:cBhvr>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1000"/>
                                        <p:tgtEl>
                                          <p:spTgt spid="3">
                                            <p:txEl>
                                              <p:pRg st="4" end="4"/>
                                            </p:txEl>
                                          </p:spTgt>
                                        </p:tgtEl>
                                      </p:cBhvr>
                                    </p:animEffect>
                                    <p:anim calcmode="lin" valueType="num">
                                      <p:cBhvr>
                                        <p:cTn id="3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arn(inVertical)">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Binding of Isaac</a:t>
            </a:r>
          </a:p>
        </p:txBody>
      </p:sp>
      <p:sp>
        <p:nvSpPr>
          <p:cNvPr id="3" name="Content Placeholder 2"/>
          <p:cNvSpPr>
            <a:spLocks noGrp="1"/>
          </p:cNvSpPr>
          <p:nvPr>
            <p:ph idx="1"/>
          </p:nvPr>
        </p:nvSpPr>
        <p:spPr>
          <a:xfrm>
            <a:off x="457199" y="1935480"/>
            <a:ext cx="8686801" cy="3779520"/>
          </a:xfrm>
        </p:spPr>
        <p:txBody>
          <a:bodyPr>
            <a:normAutofit/>
          </a:bodyPr>
          <a:lstStyle/>
          <a:p>
            <a:pPr marL="274320" lvl="1" indent="-274320">
              <a:buClr>
                <a:schemeClr val="accent3"/>
              </a:buClr>
              <a:buSzPct val="95000"/>
            </a:pPr>
            <a:r>
              <a:rPr lang="en-US" dirty="0"/>
              <a:t>Prefigurement</a:t>
            </a:r>
          </a:p>
          <a:p>
            <a:pPr lvl="1"/>
            <a:r>
              <a:rPr lang="en-US" dirty="0" smtClean="0"/>
              <a:t>Only Son</a:t>
            </a:r>
            <a:endParaRPr lang="en-US" dirty="0"/>
          </a:p>
          <a:p>
            <a:pPr lvl="1"/>
            <a:r>
              <a:rPr lang="en-US" dirty="0" smtClean="0"/>
              <a:t>Carrying </a:t>
            </a:r>
            <a:r>
              <a:rPr lang="en-US" dirty="0"/>
              <a:t>of the wood</a:t>
            </a:r>
          </a:p>
          <a:p>
            <a:endParaRPr lang="en-US" dirty="0"/>
          </a:p>
        </p:txBody>
      </p:sp>
      <p:pic>
        <p:nvPicPr>
          <p:cNvPr id="4" name="Picture 2" descr="http://www.jesuswalk.com/abraham/images/dore_abraham_isaac471x6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2836" y="1315741"/>
            <a:ext cx="4041267" cy="5148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426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circle(in)">
                                      <p:cBhvr>
                                        <p:cTn id="2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Binding of Isaac</a:t>
            </a:r>
          </a:p>
        </p:txBody>
      </p:sp>
      <p:sp>
        <p:nvSpPr>
          <p:cNvPr id="3" name="Content Placeholder 2"/>
          <p:cNvSpPr>
            <a:spLocks noGrp="1"/>
          </p:cNvSpPr>
          <p:nvPr>
            <p:ph idx="1"/>
          </p:nvPr>
        </p:nvSpPr>
        <p:spPr/>
        <p:txBody>
          <a:bodyPr/>
          <a:lstStyle/>
          <a:p>
            <a:r>
              <a:rPr lang="en-US" dirty="0"/>
              <a:t>God will provide the lamb</a:t>
            </a:r>
          </a:p>
          <a:p>
            <a:r>
              <a:rPr lang="en-US" dirty="0"/>
              <a:t>Angel of the Lord stops him</a:t>
            </a:r>
          </a:p>
          <a:p>
            <a:pPr lvl="1"/>
            <a:r>
              <a:rPr lang="en-US" dirty="0"/>
              <a:t>They offer the Ram</a:t>
            </a:r>
            <a:r>
              <a:rPr lang="en-US" dirty="0" smtClean="0"/>
              <a:t>…</a:t>
            </a:r>
            <a:endParaRPr lang="en-US" dirty="0"/>
          </a:p>
          <a:p>
            <a:endParaRPr lang="en-US" dirty="0"/>
          </a:p>
        </p:txBody>
      </p:sp>
      <p:pic>
        <p:nvPicPr>
          <p:cNvPr id="5" name="Picture 2" descr="http://upload.wikimedia.org/wikipedia/commons/9/97/Christ_Carrying_the_Cross_158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1066800"/>
            <a:ext cx="4038600" cy="5520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8485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ircle(in)">
                                      <p:cBhvr>
                                        <p:cTn id="2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Jacob</a:t>
            </a:r>
            <a:endParaRPr lang="en-US" dirty="0"/>
          </a:p>
        </p:txBody>
      </p:sp>
      <p:sp>
        <p:nvSpPr>
          <p:cNvPr id="3" name="Content Placeholder 2"/>
          <p:cNvSpPr>
            <a:spLocks noGrp="1"/>
          </p:cNvSpPr>
          <p:nvPr>
            <p:ph idx="1"/>
          </p:nvPr>
        </p:nvSpPr>
        <p:spPr/>
        <p:txBody>
          <a:bodyPr/>
          <a:lstStyle/>
          <a:p>
            <a:r>
              <a:rPr lang="en-US" dirty="0" smtClean="0"/>
              <a:t>Esau</a:t>
            </a:r>
          </a:p>
          <a:p>
            <a:r>
              <a:rPr lang="en-US" dirty="0" smtClean="0"/>
              <a:t>Gen 28 Dream</a:t>
            </a:r>
          </a:p>
          <a:p>
            <a:pPr lvl="1"/>
            <a:r>
              <a:rPr lang="en-US" dirty="0" smtClean="0"/>
              <a:t>Shows that the covenant given to Abraham has gone through Isaac to him. </a:t>
            </a:r>
          </a:p>
          <a:p>
            <a:pPr lvl="1"/>
            <a:r>
              <a:rPr lang="en-US" dirty="0" smtClean="0"/>
              <a:t>Vow to the Lord vv. 20-21</a:t>
            </a:r>
          </a:p>
          <a:p>
            <a:r>
              <a:rPr lang="en-US" dirty="0" smtClean="0"/>
              <a:t>12 sons</a:t>
            </a:r>
          </a:p>
          <a:p>
            <a:r>
              <a:rPr lang="en-US" dirty="0" smtClean="0"/>
              <a:t>Wrestling with angel</a:t>
            </a:r>
          </a:p>
          <a:p>
            <a:r>
              <a:rPr lang="en-US" dirty="0" smtClean="0"/>
              <a:t>New name</a:t>
            </a:r>
          </a:p>
          <a:p>
            <a:pPr lvl="1"/>
            <a:r>
              <a:rPr lang="en-US" dirty="0" smtClean="0"/>
              <a:t>Israel – “One who contends with God”</a:t>
            </a:r>
            <a:endParaRPr lang="en-US" dirty="0"/>
          </a:p>
        </p:txBody>
      </p:sp>
    </p:spTree>
    <p:extLst>
      <p:ext uri="{BB962C8B-B14F-4D97-AF65-F5344CB8AC3E}">
        <p14:creationId xmlns:p14="http://schemas.microsoft.com/office/powerpoint/2010/main" val="285349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Joseph</a:t>
            </a:r>
            <a:endParaRPr lang="en-US" dirty="0"/>
          </a:p>
        </p:txBody>
      </p:sp>
      <p:sp>
        <p:nvSpPr>
          <p:cNvPr id="3" name="Content Placeholder 2"/>
          <p:cNvSpPr>
            <a:spLocks noGrp="1"/>
          </p:cNvSpPr>
          <p:nvPr>
            <p:ph idx="1"/>
          </p:nvPr>
        </p:nvSpPr>
        <p:spPr/>
        <p:txBody>
          <a:bodyPr/>
          <a:lstStyle/>
          <a:p>
            <a:r>
              <a:rPr lang="en-US" dirty="0" smtClean="0"/>
              <a:t>Gen 37; 39-49</a:t>
            </a:r>
          </a:p>
          <a:p>
            <a:r>
              <a:rPr lang="en-US" dirty="0" smtClean="0"/>
              <a:t>Brothers sell Joseph</a:t>
            </a:r>
          </a:p>
          <a:p>
            <a:r>
              <a:rPr lang="en-US" dirty="0" smtClean="0"/>
              <a:t>God’s providence</a:t>
            </a:r>
          </a:p>
          <a:p>
            <a:pPr lvl="1"/>
            <a:r>
              <a:rPr lang="en-US" dirty="0" smtClean="0"/>
              <a:t>Gen 45</a:t>
            </a:r>
          </a:p>
        </p:txBody>
      </p:sp>
      <p:pic>
        <p:nvPicPr>
          <p:cNvPr id="5" name="Picture 4" descr="http://stephengjertsongalleries.com/wp-content/uploads/2012/08/Joseph-Sold-Into-Slave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2133600"/>
            <a:ext cx="4613539"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2298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Joseph</a:t>
            </a:r>
            <a:endParaRPr lang="en-US" dirty="0"/>
          </a:p>
        </p:txBody>
      </p:sp>
      <p:sp>
        <p:nvSpPr>
          <p:cNvPr id="3" name="Content Placeholder 2"/>
          <p:cNvSpPr>
            <a:spLocks noGrp="1"/>
          </p:cNvSpPr>
          <p:nvPr>
            <p:ph idx="1"/>
          </p:nvPr>
        </p:nvSpPr>
        <p:spPr>
          <a:xfrm>
            <a:off x="457200" y="1828800"/>
            <a:ext cx="3810000" cy="4389120"/>
          </a:xfrm>
        </p:spPr>
        <p:txBody>
          <a:bodyPr/>
          <a:lstStyle/>
          <a:p>
            <a:r>
              <a:rPr lang="en-US" dirty="0"/>
              <a:t>Joseph prefiguring Christ</a:t>
            </a:r>
          </a:p>
          <a:p>
            <a:pPr lvl="1"/>
            <a:r>
              <a:rPr lang="en-US" dirty="0" smtClean="0"/>
              <a:t>Joseph sold for 20 pieces of silver.</a:t>
            </a:r>
          </a:p>
          <a:p>
            <a:pPr lvl="1"/>
            <a:r>
              <a:rPr lang="en-US" dirty="0" smtClean="0"/>
              <a:t>Rejection</a:t>
            </a:r>
            <a:endParaRPr lang="en-US" dirty="0"/>
          </a:p>
          <a:p>
            <a:pPr lvl="1"/>
            <a:r>
              <a:rPr lang="en-US" dirty="0" smtClean="0"/>
              <a:t>Forgiveness</a:t>
            </a:r>
          </a:p>
          <a:p>
            <a:r>
              <a:rPr lang="en-US" dirty="0" smtClean="0"/>
              <a:t>Foreshadowing of Salvation History itself</a:t>
            </a:r>
          </a:p>
          <a:p>
            <a:pPr lvl="1"/>
            <a:r>
              <a:rPr lang="en-US" dirty="0" smtClean="0"/>
              <a:t>Part of a bigger plan</a:t>
            </a:r>
            <a:endParaRPr lang="en-US" dirty="0"/>
          </a:p>
        </p:txBody>
      </p:sp>
      <p:pic>
        <p:nvPicPr>
          <p:cNvPr id="4098" name="Picture 2" descr="http://artthebibleandthebigappledotorg1.files.wordpress.com/2014/04/judas-molnar.jpg?w=584&amp;h=46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057400"/>
            <a:ext cx="4682121" cy="3728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811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4098"/>
                                        </p:tgtEl>
                                        <p:attrNameLst>
                                          <p:attrName>style.visibility</p:attrName>
                                        </p:attrNameLst>
                                      </p:cBhvr>
                                      <p:to>
                                        <p:strVal val="visible"/>
                                      </p:to>
                                    </p:set>
                                    <p:animEffect transition="in" filter="randombar(horizontal)">
                                      <p:cBhvr>
                                        <p:cTn id="19" dur="500"/>
                                        <p:tgtEl>
                                          <p:spTgt spid="409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500"/>
                                        <p:tgtEl>
                                          <p:spTgt spid="3">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1000"/>
                                        <p:tgtEl>
                                          <p:spTgt spid="3">
                                            <p:txEl>
                                              <p:pRg st="5" end="5"/>
                                            </p:txEl>
                                          </p:spTgt>
                                        </p:tgtEl>
                                      </p:cBhvr>
                                    </p:animEffect>
                                    <p:anim calcmode="lin" valueType="num">
                                      <p:cBhvr>
                                        <p:cTn id="4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Complete Fulfillment of Covenant</a:t>
            </a:r>
            <a:endParaRPr lang="en-US" dirty="0"/>
          </a:p>
        </p:txBody>
      </p:sp>
      <p:pic>
        <p:nvPicPr>
          <p:cNvPr id="4" name="Picture 2" descr="http://gracebaptistsheridan.org/wp/wp-content/uploads/2013/02/05-CrossPictureReady.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52600" y="1981200"/>
            <a:ext cx="4775200" cy="469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878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Anima Christi</a:t>
            </a:r>
            <a:endParaRPr lang="en-US" dirty="0"/>
          </a:p>
        </p:txBody>
      </p:sp>
      <p:sp>
        <p:nvSpPr>
          <p:cNvPr id="3" name="Content Placeholder 2"/>
          <p:cNvSpPr>
            <a:spLocks noGrp="1"/>
          </p:cNvSpPr>
          <p:nvPr>
            <p:ph idx="1"/>
          </p:nvPr>
        </p:nvSpPr>
        <p:spPr>
          <a:xfrm>
            <a:off x="457200" y="1935480"/>
            <a:ext cx="8229600" cy="4770120"/>
          </a:xfrm>
        </p:spPr>
        <p:txBody>
          <a:bodyPr>
            <a:normAutofit fontScale="92500" lnSpcReduction="20000"/>
          </a:bodyPr>
          <a:lstStyle/>
          <a:p>
            <a:pPr marL="0" indent="0" algn="ctr">
              <a:buNone/>
            </a:pPr>
            <a:r>
              <a:rPr lang="en-US" dirty="0"/>
              <a:t>Soul of Christ, sanctify me </a:t>
            </a:r>
            <a:br>
              <a:rPr lang="en-US" dirty="0"/>
            </a:br>
            <a:r>
              <a:rPr lang="en-US" dirty="0"/>
              <a:t>Body of Christ, save me </a:t>
            </a:r>
            <a:br>
              <a:rPr lang="en-US" dirty="0"/>
            </a:br>
            <a:r>
              <a:rPr lang="en-US" dirty="0"/>
              <a:t>Blood of Christ, inebriate me </a:t>
            </a:r>
            <a:br>
              <a:rPr lang="en-US" dirty="0"/>
            </a:br>
            <a:r>
              <a:rPr lang="en-US" dirty="0"/>
              <a:t>Water from Christ's side, wash me </a:t>
            </a:r>
            <a:br>
              <a:rPr lang="en-US" dirty="0"/>
            </a:br>
            <a:r>
              <a:rPr lang="en-US" dirty="0"/>
              <a:t>Passion of Christ, strengthen me </a:t>
            </a:r>
            <a:br>
              <a:rPr lang="en-US" dirty="0"/>
            </a:br>
            <a:r>
              <a:rPr lang="en-US" dirty="0"/>
              <a:t>O good Jesus, hear me </a:t>
            </a:r>
            <a:br>
              <a:rPr lang="en-US" dirty="0"/>
            </a:br>
            <a:r>
              <a:rPr lang="en-US" dirty="0"/>
              <a:t>Within Thy wounds hide me </a:t>
            </a:r>
            <a:br>
              <a:rPr lang="en-US" dirty="0"/>
            </a:br>
            <a:r>
              <a:rPr lang="en-US" dirty="0"/>
              <a:t>Suffer me not to be separated from Thee </a:t>
            </a:r>
            <a:br>
              <a:rPr lang="en-US" dirty="0"/>
            </a:br>
            <a:r>
              <a:rPr lang="en-US" dirty="0"/>
              <a:t>From the malicious enemy defend me </a:t>
            </a:r>
            <a:br>
              <a:rPr lang="en-US" dirty="0"/>
            </a:br>
            <a:r>
              <a:rPr lang="en-US" dirty="0"/>
              <a:t>In the hour of my death call me </a:t>
            </a:r>
            <a:br>
              <a:rPr lang="en-US" dirty="0"/>
            </a:br>
            <a:r>
              <a:rPr lang="en-US" dirty="0"/>
              <a:t>And bid me come unto Thee </a:t>
            </a:r>
            <a:br>
              <a:rPr lang="en-US" dirty="0"/>
            </a:br>
            <a:r>
              <a:rPr lang="en-US" dirty="0"/>
              <a:t>That I may praise Thee with Thy saints </a:t>
            </a:r>
            <a:br>
              <a:rPr lang="en-US" dirty="0"/>
            </a:br>
            <a:r>
              <a:rPr lang="en-US" dirty="0"/>
              <a:t>and with Thy angels </a:t>
            </a:r>
            <a:br>
              <a:rPr lang="en-US" dirty="0"/>
            </a:br>
            <a:r>
              <a:rPr lang="en-US" dirty="0"/>
              <a:t>Forever and ever </a:t>
            </a:r>
            <a:br>
              <a:rPr lang="en-US" dirty="0"/>
            </a:br>
            <a:r>
              <a:rPr lang="en-US" dirty="0"/>
              <a:t>Amen</a:t>
            </a:r>
            <a:endParaRPr lang="en-US" dirty="0" smtClean="0"/>
          </a:p>
        </p:txBody>
      </p:sp>
    </p:spTree>
    <p:extLst>
      <p:ext uri="{BB962C8B-B14F-4D97-AF65-F5344CB8AC3E}">
        <p14:creationId xmlns:p14="http://schemas.microsoft.com/office/powerpoint/2010/main" val="36925151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782" y="457200"/>
            <a:ext cx="8842248" cy="1981200"/>
          </a:xfrm>
        </p:spPr>
        <p:txBody>
          <a:bodyPr>
            <a:normAutofit/>
          </a:bodyPr>
          <a:lstStyle/>
          <a:p>
            <a:r>
              <a:rPr lang="en-US" sz="7200" dirty="0" smtClean="0"/>
              <a:t>God’s Plan of Salvation</a:t>
            </a:r>
            <a:endParaRPr lang="en-US" sz="7200" dirty="0"/>
          </a:p>
        </p:txBody>
      </p:sp>
      <p:pic>
        <p:nvPicPr>
          <p:cNvPr id="2050" name="Picture 2" descr="http://cdn.meme.am/instances/400x/5497702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888673"/>
            <a:ext cx="3429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thecrackeddoor.com/Main/wp-content/uploads/2012/11/pla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274431"/>
            <a:ext cx="4659310" cy="267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5796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animEffect transition="in" filter="wipe(down)">
                                      <p:cBhvr>
                                        <p:cTn id="13" dur="500"/>
                                        <p:tgtEl>
                                          <p:spTgt spid="205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barn(inVertical)">
                                      <p:cBhvr>
                                        <p:cTn id="18"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Words to know</a:t>
            </a:r>
            <a:endParaRPr lang="en-US" dirty="0"/>
          </a:p>
        </p:txBody>
      </p:sp>
      <p:sp>
        <p:nvSpPr>
          <p:cNvPr id="3" name="Content Placeholder 2"/>
          <p:cNvSpPr>
            <a:spLocks noGrp="1"/>
          </p:cNvSpPr>
          <p:nvPr>
            <p:ph idx="1"/>
          </p:nvPr>
        </p:nvSpPr>
        <p:spPr>
          <a:xfrm>
            <a:off x="457200" y="1447800"/>
            <a:ext cx="8229600" cy="4953000"/>
          </a:xfrm>
        </p:spPr>
        <p:txBody>
          <a:bodyPr>
            <a:normAutofit/>
          </a:bodyPr>
          <a:lstStyle/>
          <a:p>
            <a:r>
              <a:rPr lang="en-US" dirty="0" smtClean="0"/>
              <a:t>Salvation history</a:t>
            </a:r>
          </a:p>
          <a:p>
            <a:pPr lvl="1"/>
            <a:r>
              <a:rPr lang="en-US" dirty="0" smtClean="0"/>
              <a:t>All the events in human history by which God prepared the world for the coming of Jesus Christ and the events by which Jesus accomplishes this plan for the redemption of the human race.</a:t>
            </a:r>
          </a:p>
          <a:p>
            <a:r>
              <a:rPr lang="en-US" dirty="0" smtClean="0"/>
              <a:t>Covenant</a:t>
            </a:r>
          </a:p>
          <a:p>
            <a:r>
              <a:rPr lang="en-US" dirty="0" smtClean="0"/>
              <a:t>Prefigurement</a:t>
            </a:r>
          </a:p>
          <a:p>
            <a:pPr lvl="1"/>
            <a:r>
              <a:rPr lang="en-US" dirty="0" smtClean="0"/>
              <a:t>To show or represent beforehand</a:t>
            </a:r>
            <a:endParaRPr lang="en-US" dirty="0"/>
          </a:p>
          <a:p>
            <a:endParaRPr lang="en-US" dirty="0"/>
          </a:p>
        </p:txBody>
      </p:sp>
    </p:spTree>
    <p:extLst>
      <p:ext uri="{BB962C8B-B14F-4D97-AF65-F5344CB8AC3E}">
        <p14:creationId xmlns:p14="http://schemas.microsoft.com/office/powerpoint/2010/main" val="1799894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1000"/>
                                        <p:tgtEl>
                                          <p:spTgt spid="3">
                                            <p:txEl>
                                              <p:pRg st="4" end="4"/>
                                            </p:txEl>
                                          </p:spTgt>
                                        </p:tgtEl>
                                      </p:cBhvr>
                                    </p:animEffect>
                                    <p:anim calcmode="lin" valueType="num">
                                      <p:cBhvr>
                                        <p:cTn id="3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543800" cy="914400"/>
          </a:xfrm>
        </p:spPr>
        <p:txBody>
          <a:bodyPr/>
          <a:lstStyle/>
          <a:p>
            <a:r>
              <a:rPr lang="en-US" dirty="0" smtClean="0"/>
              <a:t>More Words</a:t>
            </a:r>
            <a:endParaRPr lang="en-US" dirty="0"/>
          </a:p>
        </p:txBody>
      </p:sp>
      <p:sp>
        <p:nvSpPr>
          <p:cNvPr id="3" name="Content Placeholder 2"/>
          <p:cNvSpPr>
            <a:spLocks noGrp="1"/>
          </p:cNvSpPr>
          <p:nvPr>
            <p:ph idx="1"/>
          </p:nvPr>
        </p:nvSpPr>
        <p:spPr>
          <a:xfrm>
            <a:off x="609600" y="1447800"/>
            <a:ext cx="7848600" cy="5029200"/>
          </a:xfrm>
        </p:spPr>
        <p:txBody>
          <a:bodyPr>
            <a:normAutofit/>
          </a:bodyPr>
          <a:lstStyle/>
          <a:p>
            <a:r>
              <a:rPr lang="en-US" dirty="0"/>
              <a:t>Patriarch</a:t>
            </a:r>
          </a:p>
          <a:p>
            <a:pPr lvl="1"/>
            <a:r>
              <a:rPr lang="en-US" dirty="0"/>
              <a:t>a title given to the ancestors or “fathers” of the </a:t>
            </a:r>
            <a:r>
              <a:rPr lang="en-US" dirty="0" smtClean="0"/>
              <a:t>Jewish peoples</a:t>
            </a:r>
            <a:r>
              <a:rPr lang="en-US" dirty="0"/>
              <a:t>, who received God’s promise of election.</a:t>
            </a:r>
          </a:p>
          <a:p>
            <a:pPr lvl="1"/>
            <a:r>
              <a:rPr lang="en-US" dirty="0"/>
              <a:t>Abraham, Isaac and Jacob</a:t>
            </a:r>
          </a:p>
          <a:p>
            <a:r>
              <a:rPr lang="en-US" dirty="0" smtClean="0"/>
              <a:t>Sacrifice</a:t>
            </a:r>
          </a:p>
          <a:p>
            <a:pPr lvl="1"/>
            <a:r>
              <a:rPr lang="en-US" dirty="0" smtClean="0"/>
              <a:t>A ritual offering made to God, as a sign of adoration, gratitude, supplication and communion.</a:t>
            </a:r>
            <a:endParaRPr lang="en-US" dirty="0"/>
          </a:p>
          <a:p>
            <a:r>
              <a:rPr lang="en-US" dirty="0"/>
              <a:t>Blessing</a:t>
            </a:r>
          </a:p>
          <a:p>
            <a:pPr lvl="1"/>
            <a:r>
              <a:rPr lang="en-US" dirty="0"/>
              <a:t>a prayer invoking God’s power and care upon some person, place, thing or undertaking</a:t>
            </a:r>
            <a:r>
              <a:rPr lang="en-US" dirty="0" smtClean="0"/>
              <a:t>. – From Man</a:t>
            </a:r>
          </a:p>
          <a:p>
            <a:pPr lvl="1"/>
            <a:r>
              <a:rPr lang="en-US" dirty="0" smtClean="0"/>
              <a:t>Grace originally from God, which fulfills a purpose.</a:t>
            </a:r>
            <a:endParaRPr lang="en-US" dirty="0"/>
          </a:p>
          <a:p>
            <a:endParaRPr lang="en-US" dirty="0"/>
          </a:p>
        </p:txBody>
      </p:sp>
    </p:spTree>
    <p:extLst>
      <p:ext uri="{BB962C8B-B14F-4D97-AF65-F5344CB8AC3E}">
        <p14:creationId xmlns:p14="http://schemas.microsoft.com/office/powerpoint/2010/main" val="608689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down)">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randombar(horizontal)">
                                      <p:cBhvr>
                                        <p:cTn id="4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Old Testament and New Testament</a:t>
            </a:r>
            <a:endParaRPr lang="en-US" dirty="0"/>
          </a:p>
        </p:txBody>
      </p:sp>
      <p:sp>
        <p:nvSpPr>
          <p:cNvPr id="3" name="Content Placeholder 2"/>
          <p:cNvSpPr>
            <a:spLocks noGrp="1"/>
          </p:cNvSpPr>
          <p:nvPr>
            <p:ph idx="1"/>
          </p:nvPr>
        </p:nvSpPr>
        <p:spPr>
          <a:xfrm>
            <a:off x="457200" y="1935480"/>
            <a:ext cx="8229600" cy="4389120"/>
          </a:xfrm>
        </p:spPr>
        <p:txBody>
          <a:bodyPr>
            <a:normAutofit/>
          </a:bodyPr>
          <a:lstStyle/>
          <a:p>
            <a:r>
              <a:rPr lang="en-US" dirty="0" smtClean="0"/>
              <a:t>What do they have in common?</a:t>
            </a:r>
          </a:p>
          <a:p>
            <a:pPr lvl="1"/>
            <a:r>
              <a:rPr lang="en-US" dirty="0" smtClean="0"/>
              <a:t>God’s people</a:t>
            </a:r>
          </a:p>
          <a:p>
            <a:pPr lvl="1"/>
            <a:r>
              <a:rPr lang="en-US" dirty="0" smtClean="0"/>
              <a:t>Who is the main character?</a:t>
            </a:r>
          </a:p>
          <a:p>
            <a:pPr lvl="2"/>
            <a:r>
              <a:rPr lang="en-US" dirty="0" smtClean="0"/>
              <a:t>God (author and subject of all the Scriptures)</a:t>
            </a:r>
          </a:p>
          <a:p>
            <a:pPr lvl="3"/>
            <a:r>
              <a:rPr lang="en-US" dirty="0" smtClean="0"/>
              <a:t>Abraham is only important because God talks to him</a:t>
            </a:r>
          </a:p>
          <a:p>
            <a:pPr lvl="1"/>
            <a:r>
              <a:rPr lang="en-US" dirty="0" smtClean="0"/>
              <a:t>His relationship with </a:t>
            </a:r>
            <a:r>
              <a:rPr lang="en-US" dirty="0"/>
              <a:t>H</a:t>
            </a:r>
            <a:r>
              <a:rPr lang="en-US" dirty="0" smtClean="0"/>
              <a:t>is people/creation</a:t>
            </a:r>
          </a:p>
          <a:p>
            <a:r>
              <a:rPr lang="en-US" dirty="0" smtClean="0"/>
              <a:t>Salvation History</a:t>
            </a:r>
          </a:p>
          <a:p>
            <a:r>
              <a:rPr lang="en-US" dirty="0" smtClean="0"/>
              <a:t>How did he begin this mending?</a:t>
            </a:r>
          </a:p>
        </p:txBody>
      </p:sp>
    </p:spTree>
    <p:extLst>
      <p:ext uri="{BB962C8B-B14F-4D97-AF65-F5344CB8AC3E}">
        <p14:creationId xmlns:p14="http://schemas.microsoft.com/office/powerpoint/2010/main" val="845309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wipe(down)">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(5-8 minutes)</a:t>
            </a:r>
            <a:endParaRPr lang="en-US" dirty="0"/>
          </a:p>
        </p:txBody>
      </p:sp>
      <p:sp>
        <p:nvSpPr>
          <p:cNvPr id="3" name="Content Placeholder 2"/>
          <p:cNvSpPr>
            <a:spLocks noGrp="1"/>
          </p:cNvSpPr>
          <p:nvPr>
            <p:ph idx="1"/>
          </p:nvPr>
        </p:nvSpPr>
        <p:spPr/>
        <p:txBody>
          <a:bodyPr/>
          <a:lstStyle/>
          <a:p>
            <a:pPr lvl="1"/>
            <a:endParaRPr lang="en-US" dirty="0"/>
          </a:p>
          <a:p>
            <a:pPr lvl="1"/>
            <a:endParaRPr lang="en-US" dirty="0"/>
          </a:p>
        </p:txBody>
      </p:sp>
      <p:pic>
        <p:nvPicPr>
          <p:cNvPr id="3074" name="Picture 2" descr="http://content.artofmanliness.com/uploads/2008/10/2556225843_e821baa49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955556"/>
            <a:ext cx="3617785" cy="467414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c3.thejournal.ie/media/2013/07/research-women-frenemies-friends-390x28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2557992"/>
            <a:ext cx="4528663" cy="3309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08062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normAutofit/>
          </a:bodyPr>
          <a:lstStyle/>
          <a:p>
            <a:r>
              <a:rPr lang="en-US" sz="6000" dirty="0" smtClean="0"/>
              <a:t>Abraham</a:t>
            </a:r>
            <a:endParaRPr lang="en-US" sz="6000" dirty="0"/>
          </a:p>
        </p:txBody>
      </p:sp>
      <p:sp>
        <p:nvSpPr>
          <p:cNvPr id="3" name="Content Placeholder 2"/>
          <p:cNvSpPr>
            <a:spLocks noGrp="1"/>
          </p:cNvSpPr>
          <p:nvPr>
            <p:ph idx="1"/>
          </p:nvPr>
        </p:nvSpPr>
        <p:spPr>
          <a:xfrm>
            <a:off x="321830" y="2547955"/>
            <a:ext cx="8679873" cy="4389120"/>
          </a:xfrm>
        </p:spPr>
        <p:txBody>
          <a:bodyPr>
            <a:normAutofit/>
          </a:bodyPr>
          <a:lstStyle/>
          <a:p>
            <a:r>
              <a:rPr lang="en-US" dirty="0" smtClean="0"/>
              <a:t>Promises to Abraham</a:t>
            </a:r>
          </a:p>
          <a:p>
            <a:pPr lvl="1"/>
            <a:r>
              <a:rPr lang="en-US" dirty="0" smtClean="0"/>
              <a:t>Blessing</a:t>
            </a:r>
          </a:p>
          <a:p>
            <a:pPr lvl="1"/>
            <a:r>
              <a:rPr lang="en-US" dirty="0" smtClean="0"/>
              <a:t>Land</a:t>
            </a:r>
          </a:p>
          <a:p>
            <a:pPr lvl="1"/>
            <a:r>
              <a:rPr lang="en-US" dirty="0" smtClean="0"/>
              <a:t>Descendants</a:t>
            </a:r>
          </a:p>
          <a:p>
            <a:pPr lvl="2"/>
            <a:r>
              <a:rPr lang="en-US" dirty="0" smtClean="0"/>
              <a:t>As countless as the stars of the sky and the sand on the sea shore.</a:t>
            </a:r>
          </a:p>
          <a:p>
            <a:pPr lvl="2"/>
            <a:r>
              <a:rPr lang="en-US" dirty="0" smtClean="0"/>
              <a:t>Abraham was old and Sarah barren</a:t>
            </a:r>
          </a:p>
          <a:p>
            <a:r>
              <a:rPr lang="en-US" dirty="0" smtClean="0"/>
              <a:t>Change of name:</a:t>
            </a:r>
          </a:p>
          <a:p>
            <a:pPr lvl="1"/>
            <a:r>
              <a:rPr lang="en-US" dirty="0" smtClean="0"/>
              <a:t>Abram to Abraham</a:t>
            </a:r>
          </a:p>
          <a:p>
            <a:endParaRPr lang="en-US" dirty="0"/>
          </a:p>
        </p:txBody>
      </p:sp>
      <p:pic>
        <p:nvPicPr>
          <p:cNvPr id="5122" name="Picture 2" descr="http://fairfaxparks.files.wordpress.com/2013/01/milky-way-derek-rowley-derekscop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6910" y="838200"/>
            <a:ext cx="5074793" cy="339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599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anim calcmode="lin" valueType="num">
                                      <p:cBhvr>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anim calcmode="lin" valueType="num">
                                      <p:cBhvr>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5122"/>
                                        </p:tgtEl>
                                        <p:attrNameLst>
                                          <p:attrName>style.visibility</p:attrName>
                                        </p:attrNameLst>
                                      </p:cBhvr>
                                      <p:to>
                                        <p:strVal val="visible"/>
                                      </p:to>
                                    </p:set>
                                    <p:animEffect transition="in" filter="wheel(1)">
                                      <p:cBhvr>
                                        <p:cTn id="38" dur="2000"/>
                                        <p:tgtEl>
                                          <p:spTgt spid="512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500"/>
                                        <p:tgtEl>
                                          <p:spTgt spid="3">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fade">
                                      <p:cBhvr>
                                        <p:cTn id="48" dur="500"/>
                                        <p:tgtEl>
                                          <p:spTgt spid="3">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Effect transition="in" filter="fade">
                                      <p:cBhvr>
                                        <p:cTn id="53" dur="1000"/>
                                        <p:tgtEl>
                                          <p:spTgt spid="3">
                                            <p:txEl>
                                              <p:pRg st="7" end="7"/>
                                            </p:txEl>
                                          </p:spTgt>
                                        </p:tgtEl>
                                      </p:cBhvr>
                                    </p:animEffect>
                                    <p:anim calcmode="lin" valueType="num">
                                      <p:cBhvr>
                                        <p:cTn id="5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Covenant</a:t>
            </a:r>
            <a:endParaRPr lang="en-US" dirty="0"/>
          </a:p>
        </p:txBody>
      </p:sp>
      <p:sp>
        <p:nvSpPr>
          <p:cNvPr id="3" name="Content Placeholder 2"/>
          <p:cNvSpPr>
            <a:spLocks noGrp="1"/>
          </p:cNvSpPr>
          <p:nvPr>
            <p:ph idx="1"/>
          </p:nvPr>
        </p:nvSpPr>
        <p:spPr/>
        <p:txBody>
          <a:bodyPr>
            <a:normAutofit/>
          </a:bodyPr>
          <a:lstStyle/>
          <a:p>
            <a:r>
              <a:rPr lang="en-US" dirty="0" smtClean="0"/>
              <a:t>An oath binding two parties together as if they were one blood, so that these two are now linked together.</a:t>
            </a:r>
          </a:p>
          <a:p>
            <a:pPr lvl="1"/>
            <a:r>
              <a:rPr lang="en-US" dirty="0" smtClean="0"/>
              <a:t>Entering into a relationship – this involves persons.</a:t>
            </a:r>
          </a:p>
          <a:p>
            <a:pPr lvl="1"/>
            <a:r>
              <a:rPr lang="en-US" dirty="0" smtClean="0"/>
              <a:t>Not a contract or business arrangement.  </a:t>
            </a:r>
          </a:p>
        </p:txBody>
      </p:sp>
      <p:pic>
        <p:nvPicPr>
          <p:cNvPr id="1026" name="Picture 2" descr="http://t3.gstatic.com/images?q=tbn:ANd9GcSjtLajwgGyYnrAICl5IqgJT9qNRD6s2i_uI4HWQ4e9jeLYpmoK7A">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3949708"/>
            <a:ext cx="3812449" cy="28572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icts.uiowa.edu/sites/default/files/contrac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4400" y="3970490"/>
            <a:ext cx="3739995" cy="2487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4271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028"/>
                                        </p:tgtEl>
                                        <p:attrNameLst>
                                          <p:attrName>style.visibility</p:attrName>
                                        </p:attrNameLst>
                                      </p:cBhvr>
                                      <p:to>
                                        <p:strVal val="visible"/>
                                      </p:to>
                                    </p:set>
                                    <p:anim calcmode="lin" valueType="num">
                                      <p:cBhvr>
                                        <p:cTn id="26" dur="500" fill="hold"/>
                                        <p:tgtEl>
                                          <p:spTgt spid="1028"/>
                                        </p:tgtEl>
                                        <p:attrNameLst>
                                          <p:attrName>ppt_w</p:attrName>
                                        </p:attrNameLst>
                                      </p:cBhvr>
                                      <p:tavLst>
                                        <p:tav tm="0">
                                          <p:val>
                                            <p:fltVal val="0"/>
                                          </p:val>
                                        </p:tav>
                                        <p:tav tm="100000">
                                          <p:val>
                                            <p:strVal val="#ppt_w"/>
                                          </p:val>
                                        </p:tav>
                                      </p:tavLst>
                                    </p:anim>
                                    <p:anim calcmode="lin" valueType="num">
                                      <p:cBhvr>
                                        <p:cTn id="27" dur="500" fill="hold"/>
                                        <p:tgtEl>
                                          <p:spTgt spid="1028"/>
                                        </p:tgtEl>
                                        <p:attrNameLst>
                                          <p:attrName>ppt_h</p:attrName>
                                        </p:attrNameLst>
                                      </p:cBhvr>
                                      <p:tavLst>
                                        <p:tav tm="0">
                                          <p:val>
                                            <p:fltVal val="0"/>
                                          </p:val>
                                        </p:tav>
                                        <p:tav tm="100000">
                                          <p:val>
                                            <p:strVal val="#ppt_h"/>
                                          </p:val>
                                        </p:tav>
                                      </p:tavLst>
                                    </p:anim>
                                    <p:animEffect transition="in" filter="fade">
                                      <p:cBhvr>
                                        <p:cTn id="28" dur="500"/>
                                        <p:tgtEl>
                                          <p:spTgt spid="1028"/>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1026"/>
                                        </p:tgtEl>
                                        <p:attrNameLst>
                                          <p:attrName>style.visibility</p:attrName>
                                        </p:attrNameLst>
                                      </p:cBhvr>
                                      <p:to>
                                        <p:strVal val="visible"/>
                                      </p:to>
                                    </p:set>
                                    <p:anim calcmode="lin" valueType="num">
                                      <p:cBhvr>
                                        <p:cTn id="33" dur="1000" fill="hold"/>
                                        <p:tgtEl>
                                          <p:spTgt spid="1026"/>
                                        </p:tgtEl>
                                        <p:attrNameLst>
                                          <p:attrName>ppt_w</p:attrName>
                                        </p:attrNameLst>
                                      </p:cBhvr>
                                      <p:tavLst>
                                        <p:tav tm="0">
                                          <p:val>
                                            <p:fltVal val="0"/>
                                          </p:val>
                                        </p:tav>
                                        <p:tav tm="100000">
                                          <p:val>
                                            <p:strVal val="#ppt_w"/>
                                          </p:val>
                                        </p:tav>
                                      </p:tavLst>
                                    </p:anim>
                                    <p:anim calcmode="lin" valueType="num">
                                      <p:cBhvr>
                                        <p:cTn id="34" dur="1000" fill="hold"/>
                                        <p:tgtEl>
                                          <p:spTgt spid="1026"/>
                                        </p:tgtEl>
                                        <p:attrNameLst>
                                          <p:attrName>ppt_h</p:attrName>
                                        </p:attrNameLst>
                                      </p:cBhvr>
                                      <p:tavLst>
                                        <p:tav tm="0">
                                          <p:val>
                                            <p:fltVal val="0"/>
                                          </p:val>
                                        </p:tav>
                                        <p:tav tm="100000">
                                          <p:val>
                                            <p:strVal val="#ppt_h"/>
                                          </p:val>
                                        </p:tav>
                                      </p:tavLst>
                                    </p:anim>
                                    <p:anim calcmode="lin" valueType="num">
                                      <p:cBhvr>
                                        <p:cTn id="35" dur="1000" fill="hold"/>
                                        <p:tgtEl>
                                          <p:spTgt spid="1026"/>
                                        </p:tgtEl>
                                        <p:attrNameLst>
                                          <p:attrName>style.rotation</p:attrName>
                                        </p:attrNameLst>
                                      </p:cBhvr>
                                      <p:tavLst>
                                        <p:tav tm="0">
                                          <p:val>
                                            <p:fltVal val="90"/>
                                          </p:val>
                                        </p:tav>
                                        <p:tav tm="100000">
                                          <p:val>
                                            <p:fltVal val="0"/>
                                          </p:val>
                                        </p:tav>
                                      </p:tavLst>
                                    </p:anim>
                                    <p:animEffect transition="in" filter="fade">
                                      <p:cBhvr>
                                        <p:cTn id="36"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Covenant</a:t>
            </a:r>
            <a:endParaRPr lang="en-US" dirty="0"/>
          </a:p>
        </p:txBody>
      </p:sp>
      <p:sp>
        <p:nvSpPr>
          <p:cNvPr id="3" name="Content Placeholder 2"/>
          <p:cNvSpPr>
            <a:spLocks noGrp="1"/>
          </p:cNvSpPr>
          <p:nvPr>
            <p:ph idx="1"/>
          </p:nvPr>
        </p:nvSpPr>
        <p:spPr/>
        <p:txBody>
          <a:bodyPr/>
          <a:lstStyle/>
          <a:p>
            <a:r>
              <a:rPr lang="en-US" dirty="0"/>
              <a:t>For Abraham this is a gift freely given by God and there are no conditions that Abraham needs to do.</a:t>
            </a:r>
          </a:p>
          <a:p>
            <a:pPr lvl="1"/>
            <a:r>
              <a:rPr lang="en-US" dirty="0"/>
              <a:t>This Covenant is forever, b/c God has sworn by Himself that He will do these things for him.</a:t>
            </a:r>
          </a:p>
          <a:p>
            <a:pPr lvl="1"/>
            <a:r>
              <a:rPr lang="en-US" dirty="0"/>
              <a:t>There is no limit to the blessing (as countless as the sand on the sea shore, all people will find blessing in Abraham)</a:t>
            </a:r>
          </a:p>
          <a:p>
            <a:endParaRPr lang="en-US" dirty="0"/>
          </a:p>
        </p:txBody>
      </p:sp>
    </p:spTree>
    <p:extLst>
      <p:ext uri="{BB962C8B-B14F-4D97-AF65-F5344CB8AC3E}">
        <p14:creationId xmlns:p14="http://schemas.microsoft.com/office/powerpoint/2010/main" val="3527292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1774</TotalTime>
  <Words>1357</Words>
  <Application>Microsoft Office PowerPoint</Application>
  <PresentationFormat>On-screen Show (4:3)</PresentationFormat>
  <Paragraphs>139</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Calibri</vt:lpstr>
      <vt:lpstr>Constantia</vt:lpstr>
      <vt:lpstr>Wingdings 2</vt:lpstr>
      <vt:lpstr>Flow</vt:lpstr>
      <vt:lpstr>PowerPoint Presentation</vt:lpstr>
      <vt:lpstr>God’s Plan of Salvation</vt:lpstr>
      <vt:lpstr>Words to know</vt:lpstr>
      <vt:lpstr>More Words</vt:lpstr>
      <vt:lpstr>Old Testament and New Testament</vt:lpstr>
      <vt:lpstr>Activity (5-8 minutes)</vt:lpstr>
      <vt:lpstr>Abraham</vt:lpstr>
      <vt:lpstr>Covenant</vt:lpstr>
      <vt:lpstr>Covenant</vt:lpstr>
      <vt:lpstr>Binding of Isaac</vt:lpstr>
      <vt:lpstr>Binding of Isaac</vt:lpstr>
      <vt:lpstr>Binding of Isaac</vt:lpstr>
      <vt:lpstr>Jacob</vt:lpstr>
      <vt:lpstr>Joseph</vt:lpstr>
      <vt:lpstr>Joseph</vt:lpstr>
      <vt:lpstr>Complete Fulfillment of Covenant</vt:lpstr>
      <vt:lpstr>Anima Christi</vt:lpstr>
    </vt:vector>
  </TitlesOfParts>
  <Company>Catholic Diocese of Lincoln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Luke J. Fleck</dc:creator>
  <cp:lastModifiedBy>Catherine, Sr. Mary</cp:lastModifiedBy>
  <cp:revision>53</cp:revision>
  <dcterms:created xsi:type="dcterms:W3CDTF">2015-03-23T22:54:42Z</dcterms:created>
  <dcterms:modified xsi:type="dcterms:W3CDTF">2015-09-14T19:17:10Z</dcterms:modified>
</cp:coreProperties>
</file>