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79" r:id="rId3"/>
    <p:sldId id="259" r:id="rId4"/>
    <p:sldId id="257" r:id="rId5"/>
    <p:sldId id="263" r:id="rId6"/>
    <p:sldId id="262" r:id="rId7"/>
    <p:sldId id="282" r:id="rId8"/>
    <p:sldId id="265" r:id="rId9"/>
    <p:sldId id="283" r:id="rId10"/>
    <p:sldId id="284" r:id="rId11"/>
    <p:sldId id="285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buChar char="§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A3A54-DA4D-4A18-AF59-5AC43FD1B1B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BD3B-8266-467F-8837-AE7C9705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BD3B-8266-467F-8837-AE7C9705B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BD3B-8266-467F-8837-AE7C9705BC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BD3B-8266-467F-8837-AE7C9705BC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BD3B-8266-467F-8837-AE7C9705B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13FBF8-1999-4697-AA7B-80470A736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EC73-3C01-481C-8CDD-1886F18A5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A8CA-C773-4253-A028-1E6D0AEFD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5FC94-316D-4726-A44C-2284541FE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C527C-705C-4B97-97C7-AE1D7BFBE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5CE12-D4BB-43FA-B957-3DEAE242D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6828-42BF-4F07-941A-9A557F4F4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752A-119B-4BF0-B558-E3820560E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6432-4B78-47D5-AB66-CE05163DA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ED7A-EA28-4DC9-A8EA-3A44FE482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AB58D-81C6-4325-B90B-884345FCE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E1648FE-4240-4E2C-ABB2-5DC312ED66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gweqRltjq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In the beginning God created the heavens and the earth.</a:t>
            </a:r>
          </a:p>
          <a:p>
            <a:r>
              <a:rPr lang="en-US"/>
              <a:t>--Genesis 1:1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70912" cy="5029200"/>
          </a:xfrm>
        </p:spPr>
        <p:txBody>
          <a:bodyPr/>
          <a:lstStyle/>
          <a:p>
            <a:r>
              <a:rPr lang="en-US" sz="3600" dirty="0" smtClean="0"/>
              <a:t>The Fall of the Angels</a:t>
            </a:r>
          </a:p>
          <a:p>
            <a:pPr lvl="1"/>
            <a:r>
              <a:rPr lang="en-US" sz="2500" dirty="0" smtClean="0"/>
              <a:t>Satan and the angels who followed </a:t>
            </a:r>
          </a:p>
          <a:p>
            <a:pPr marL="457200" lvl="1" indent="0">
              <a:buNone/>
            </a:pPr>
            <a:r>
              <a:rPr lang="en-US" sz="2500" dirty="0" smtClean="0"/>
              <a:t>    him were sent to hell.</a:t>
            </a:r>
          </a:p>
          <a:p>
            <a:pPr lvl="2"/>
            <a:r>
              <a:rPr lang="en-US" sz="2000" dirty="0"/>
              <a:t>H</a:t>
            </a:r>
            <a:r>
              <a:rPr lang="en-US" sz="2000" dirty="0" smtClean="0"/>
              <a:t>ell—place </a:t>
            </a:r>
            <a:r>
              <a:rPr lang="en-US" sz="2000" dirty="0"/>
              <a:t>for those who do not want to be </a:t>
            </a:r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with </a:t>
            </a:r>
            <a:r>
              <a:rPr lang="en-US" sz="2000" dirty="0"/>
              <a:t>God; never-ending separation from </a:t>
            </a:r>
            <a:r>
              <a:rPr lang="en-US" sz="2000" dirty="0" smtClean="0"/>
              <a:t>God.</a:t>
            </a:r>
            <a:endParaRPr lang="en-US" sz="2000" dirty="0"/>
          </a:p>
          <a:p>
            <a:pPr lvl="2"/>
            <a:r>
              <a:rPr lang="en-US" sz="2100" dirty="0" smtClean="0"/>
              <a:t>F</a:t>
            </a:r>
            <a:r>
              <a:rPr lang="en-US" sz="2000" dirty="0" smtClean="0"/>
              <a:t>allen </a:t>
            </a:r>
            <a:r>
              <a:rPr lang="en-US" sz="2000" dirty="0"/>
              <a:t>angels are called </a:t>
            </a:r>
            <a:r>
              <a:rPr lang="en-US" sz="2000" dirty="0" smtClean="0"/>
              <a:t>demons.</a:t>
            </a:r>
          </a:p>
          <a:p>
            <a:pPr lvl="2"/>
            <a:r>
              <a:rPr lang="en-US" sz="2000" dirty="0" smtClean="0"/>
              <a:t>Demons try </a:t>
            </a:r>
            <a:r>
              <a:rPr lang="en-US" sz="2000" dirty="0"/>
              <a:t>to turn all creation away from </a:t>
            </a:r>
            <a:r>
              <a:rPr lang="en-US" sz="2000" dirty="0" smtClean="0"/>
              <a:t>God.</a:t>
            </a:r>
            <a:endParaRPr lang="en-US" sz="2000" dirty="0"/>
          </a:p>
          <a:p>
            <a:pPr lvl="1"/>
            <a:endParaRPr lang="en-US" sz="1100" dirty="0" smtClean="0"/>
          </a:p>
          <a:p>
            <a:pPr lvl="1"/>
            <a:r>
              <a:rPr lang="en-US" sz="2500" dirty="0" smtClean="0"/>
              <a:t>The </a:t>
            </a:r>
            <a:r>
              <a:rPr lang="en-US" sz="2500" dirty="0"/>
              <a:t>good angels who resisted Satan’s temptations were </a:t>
            </a:r>
            <a:r>
              <a:rPr lang="en-US" sz="2500" dirty="0" smtClean="0"/>
              <a:t>allowed </a:t>
            </a:r>
            <a:r>
              <a:rPr lang="en-US" sz="2500" dirty="0"/>
              <a:t>into </a:t>
            </a:r>
            <a:r>
              <a:rPr lang="en-US" sz="2500" dirty="0" smtClean="0"/>
              <a:t>heaven. </a:t>
            </a:r>
          </a:p>
          <a:p>
            <a:pPr lvl="1"/>
            <a:endParaRPr lang="en-US" sz="1100" dirty="0"/>
          </a:p>
          <a:p>
            <a:pPr lvl="1"/>
            <a:r>
              <a:rPr lang="en-US" sz="2400" dirty="0"/>
              <a:t>Read Revelation </a:t>
            </a:r>
            <a:r>
              <a:rPr lang="en-US" sz="2400" dirty="0" smtClean="0"/>
              <a:t>12:7-10: Battle between St. Michael and the good angels and the demons.</a:t>
            </a:r>
            <a:endParaRPr lang="en-US" sz="2400" dirty="0"/>
          </a:p>
          <a:p>
            <a:pPr lvl="1"/>
            <a:endParaRPr lang="en-US" sz="2500" dirty="0" smtClean="0"/>
          </a:p>
          <a:p>
            <a:pPr lvl="1"/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41" y="242455"/>
            <a:ext cx="2102996" cy="32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70912" cy="5029200"/>
          </a:xfrm>
        </p:spPr>
        <p:txBody>
          <a:bodyPr/>
          <a:lstStyle/>
          <a:p>
            <a:r>
              <a:rPr lang="en-US" sz="3600" dirty="0" smtClean="0"/>
              <a:t>The Fall of </a:t>
            </a:r>
            <a:r>
              <a:rPr lang="en-US" sz="3600" dirty="0" smtClean="0"/>
              <a:t>Man</a:t>
            </a:r>
            <a:endParaRPr lang="en-US" sz="3600" dirty="0" smtClean="0"/>
          </a:p>
          <a:p>
            <a:pPr lvl="1"/>
            <a:r>
              <a:rPr lang="en-US" sz="2500" dirty="0" smtClean="0"/>
              <a:t>Read Genesis 3:1-13</a:t>
            </a:r>
            <a:endParaRPr lang="en-US" sz="2500" dirty="0" smtClean="0"/>
          </a:p>
          <a:p>
            <a:pPr lvl="2"/>
            <a:r>
              <a:rPr lang="en-US" sz="2000" dirty="0" smtClean="0"/>
              <a:t>Adam and Eve believed the lies of the Devil and doubted God’s love for them.</a:t>
            </a:r>
          </a:p>
          <a:p>
            <a:pPr lvl="2"/>
            <a:r>
              <a:rPr lang="en-US" sz="2000" dirty="0" smtClean="0"/>
              <a:t>Original Sin – committed by our first parents and inherited by all humanity.</a:t>
            </a:r>
            <a:endParaRPr lang="en-US" sz="2000" dirty="0"/>
          </a:p>
          <a:p>
            <a:pPr lvl="1"/>
            <a:endParaRPr lang="en-US" sz="1100" dirty="0" smtClean="0"/>
          </a:p>
          <a:p>
            <a:pPr lvl="1"/>
            <a:r>
              <a:rPr lang="en-US" sz="2500" dirty="0" smtClean="0"/>
              <a:t>Effects</a:t>
            </a:r>
            <a:r>
              <a:rPr lang="en-US" sz="2500" dirty="0"/>
              <a:t> </a:t>
            </a:r>
            <a:r>
              <a:rPr lang="en-US" sz="2500" dirty="0" smtClean="0"/>
              <a:t>of Original Sin</a:t>
            </a:r>
          </a:p>
          <a:p>
            <a:pPr lvl="2"/>
            <a:r>
              <a:rPr lang="en-US" sz="2000" dirty="0" smtClean="0"/>
              <a:t>Death </a:t>
            </a:r>
            <a:r>
              <a:rPr lang="en-US" sz="2000" dirty="0"/>
              <a:t>(sickness, corruption of the body)</a:t>
            </a:r>
          </a:p>
          <a:p>
            <a:pPr lvl="2"/>
            <a:r>
              <a:rPr lang="en-US" sz="2000" dirty="0"/>
              <a:t>Ignorance of divine things</a:t>
            </a:r>
          </a:p>
          <a:p>
            <a:pPr lvl="2"/>
            <a:r>
              <a:rPr lang="en-US" sz="2000" dirty="0" smtClean="0"/>
              <a:t>Concupiscence </a:t>
            </a:r>
            <a:r>
              <a:rPr lang="en-US" sz="2000" dirty="0"/>
              <a:t>(temptation to sin)</a:t>
            </a:r>
          </a:p>
          <a:p>
            <a:pPr lvl="2"/>
            <a:r>
              <a:rPr lang="en-US" sz="2000" dirty="0"/>
              <a:t>Disharmony in nature and among men</a:t>
            </a:r>
          </a:p>
          <a:p>
            <a:pPr lvl="2"/>
            <a:r>
              <a:rPr lang="en-US" sz="2000" dirty="0"/>
              <a:t>Loss of grace and union with God</a:t>
            </a:r>
          </a:p>
          <a:p>
            <a:pPr lvl="1"/>
            <a:endParaRPr lang="en-US" sz="2500" dirty="0" smtClean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371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chemeClr val="hlink"/>
                </a:solidFill>
                <a:latin typeface="Vladimir Script" pitchFamily="66" charset="0"/>
              </a:rPr>
              <a:t>Genesis 3:15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(God speaking to the Devil) </a:t>
            </a:r>
            <a:r>
              <a:rPr lang="en-US" sz="2800" dirty="0" smtClean="0"/>
              <a:t>“I will put enmity between you and the woman, and between your offspring and hers; he will strike at your head while you strike at his heel.” (Gen. 3:15)</a:t>
            </a:r>
          </a:p>
          <a:p>
            <a:endParaRPr lang="en-US" sz="2800" dirty="0"/>
          </a:p>
          <a:p>
            <a:r>
              <a:rPr lang="en-US" dirty="0" smtClean="0"/>
              <a:t>God’s promise to send a Savior! </a:t>
            </a:r>
          </a:p>
          <a:p>
            <a:pPr lvl="1"/>
            <a:r>
              <a:rPr lang="en-US" dirty="0" smtClean="0"/>
              <a:t>Who is the woman?</a:t>
            </a:r>
          </a:p>
          <a:p>
            <a:pPr lvl="1"/>
            <a:r>
              <a:rPr lang="en-US" dirty="0" smtClean="0"/>
              <a:t>Who is the Savior (her offspring)?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399"/>
            <a:ext cx="1905000" cy="33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2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CC00"/>
                </a:solidFill>
                <a:latin typeface="Vladimir Script" pitchFamily="66" charset="0"/>
              </a:rPr>
              <a:t>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Why did God create the world?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Was God lonely?</a:t>
            </a:r>
          </a:p>
          <a:p>
            <a:endParaRPr lang="en-US" sz="2800" dirty="0" smtClean="0"/>
          </a:p>
          <a:p>
            <a:r>
              <a:rPr lang="en-US" sz="2800" dirty="0" smtClean="0"/>
              <a:t>Did God need us?</a:t>
            </a:r>
          </a:p>
          <a:p>
            <a:endParaRPr lang="en-US" sz="2800" dirty="0" smtClean="0"/>
          </a:p>
          <a:p>
            <a:r>
              <a:rPr lang="en-US" sz="2800" dirty="0" smtClean="0"/>
              <a:t>Did God have to create the world as it is?</a:t>
            </a:r>
            <a:endParaRPr lang="en-US" sz="2800" dirty="0"/>
          </a:p>
        </p:txBody>
      </p:sp>
      <p:pic>
        <p:nvPicPr>
          <p:cNvPr id="1026" name="Picture 2" descr="C:\Users\mlel-sr.caritas\AppData\Local\Microsoft\Windows\Temporary Internet Files\Content.IE5\R05GA5AE\MP90028953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5"/>
          <a:stretch/>
        </p:blipFill>
        <p:spPr bwMode="auto">
          <a:xfrm>
            <a:off x="5181600" y="2514600"/>
            <a:ext cx="324921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385175" cy="4800600"/>
          </a:xfrm>
        </p:spPr>
        <p:txBody>
          <a:bodyPr/>
          <a:lstStyle/>
          <a:p>
            <a:r>
              <a:rPr lang="en-US" sz="3600" dirty="0"/>
              <a:t>God </a:t>
            </a:r>
            <a:r>
              <a:rPr lang="en-US" sz="3600" u="sng" dirty="0" smtClean="0"/>
              <a:t>creates</a:t>
            </a:r>
            <a:r>
              <a:rPr lang="en-US" sz="3600" dirty="0" smtClean="0"/>
              <a:t> </a:t>
            </a:r>
            <a:r>
              <a:rPr lang="en-US" sz="3600" dirty="0"/>
              <a:t>out of nothing</a:t>
            </a:r>
          </a:p>
          <a:p>
            <a:pPr lvl="1"/>
            <a:r>
              <a:rPr lang="en-US" sz="3300" dirty="0" smtClean="0"/>
              <a:t> “</a:t>
            </a:r>
            <a:r>
              <a:rPr lang="en-US" sz="3300" i="1" dirty="0"/>
              <a:t>ex nihilo</a:t>
            </a:r>
            <a:r>
              <a:rPr lang="en-US" sz="3300" dirty="0"/>
              <a:t>” in Latin = out of </a:t>
            </a:r>
            <a:r>
              <a:rPr lang="en-US" sz="3300" dirty="0" smtClean="0"/>
              <a:t>nothing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sz="1100" dirty="0"/>
          </a:p>
          <a:p>
            <a:pPr lvl="1"/>
            <a:r>
              <a:rPr lang="en-US" sz="3300" dirty="0" smtClean="0"/>
              <a:t> Out </a:t>
            </a:r>
            <a:r>
              <a:rPr lang="en-US" sz="3300" dirty="0"/>
              <a:t>of His </a:t>
            </a:r>
            <a:r>
              <a:rPr lang="en-US" sz="3300" dirty="0" smtClean="0"/>
              <a:t>goodness and love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sz="1100" dirty="0"/>
          </a:p>
          <a:p>
            <a:pPr marL="990600" lvl="1" indent="-533400">
              <a:buFont typeface="Wingdings" pitchFamily="2" charset="2"/>
              <a:buAutoNum type="arabicPeriod"/>
            </a:pPr>
            <a:endParaRPr lang="en-US" sz="1100" dirty="0"/>
          </a:p>
          <a:p>
            <a:pPr lvl="1"/>
            <a:r>
              <a:rPr lang="en-US" sz="3300" dirty="0" smtClean="0"/>
              <a:t> Man </a:t>
            </a:r>
            <a:r>
              <a:rPr lang="en-US" sz="3300" u="sng" dirty="0" smtClean="0"/>
              <a:t>makes</a:t>
            </a:r>
            <a:r>
              <a:rPr lang="en-US" sz="3300" dirty="0" smtClean="0"/>
              <a:t> </a:t>
            </a:r>
            <a:r>
              <a:rPr lang="en-US" sz="3300" dirty="0"/>
              <a:t>things from other things</a:t>
            </a:r>
          </a:p>
          <a:p>
            <a:pPr marL="990600" lvl="1" indent="-533400">
              <a:buFont typeface="Wingdings" pitchFamily="2" charset="2"/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625" y="1676400"/>
            <a:ext cx="5184775" cy="4422775"/>
          </a:xfrm>
        </p:spPr>
        <p:txBody>
          <a:bodyPr/>
          <a:lstStyle/>
          <a:p>
            <a:r>
              <a:rPr lang="en-US" dirty="0" smtClean="0"/>
              <a:t>Read Genesis 1:26-29 </a:t>
            </a:r>
          </a:p>
          <a:p>
            <a:pPr marL="0" indent="0">
              <a:buNone/>
            </a:pPr>
            <a:r>
              <a:rPr lang="en-US" sz="2400" dirty="0" smtClean="0"/>
              <a:t>    (in Bible or on p. 24)</a:t>
            </a:r>
          </a:p>
          <a:p>
            <a:pPr lvl="1"/>
            <a:r>
              <a:rPr lang="en-US" dirty="0" smtClean="0"/>
              <a:t>“Let </a:t>
            </a:r>
            <a:r>
              <a:rPr lang="en-US" i="1" u="sng" dirty="0" smtClean="0"/>
              <a:t>us</a:t>
            </a:r>
            <a:r>
              <a:rPr lang="en-US" dirty="0" smtClean="0"/>
              <a:t> make man in our image, after our likeness.”</a:t>
            </a:r>
          </a:p>
          <a:p>
            <a:pPr lvl="1"/>
            <a:r>
              <a:rPr lang="en-US" dirty="0" smtClean="0"/>
              <a:t>After God finished all of His creation, He created mankind in His image and likeness.</a:t>
            </a:r>
          </a:p>
          <a:p>
            <a:pPr lvl="1"/>
            <a:r>
              <a:rPr lang="en-US" dirty="0" smtClean="0"/>
              <a:t>Nothing else on earth was made in God’s image.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79" y="2276475"/>
            <a:ext cx="285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78979" y="5181600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Creation Sequence Video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385175" cy="5029200"/>
          </a:xfrm>
        </p:spPr>
        <p:txBody>
          <a:bodyPr/>
          <a:lstStyle/>
          <a:p>
            <a:r>
              <a:rPr lang="en-US" sz="3400" dirty="0" smtClean="0"/>
              <a:t>God gave us a </a:t>
            </a:r>
            <a:r>
              <a:rPr lang="en-US" sz="3400" u="sng" dirty="0" smtClean="0"/>
              <a:t>human nature</a:t>
            </a:r>
            <a:r>
              <a:rPr lang="en-US" sz="3400" dirty="0" smtClean="0"/>
              <a:t> </a:t>
            </a:r>
          </a:p>
          <a:p>
            <a:pPr lvl="1"/>
            <a:r>
              <a:rPr lang="en-US" sz="2700" dirty="0" smtClean="0"/>
              <a:t>We are made </a:t>
            </a:r>
            <a:r>
              <a:rPr lang="en-US" sz="2700" dirty="0"/>
              <a:t>of a </a:t>
            </a:r>
            <a:r>
              <a:rPr lang="en-US" sz="2700" u="sng" dirty="0"/>
              <a:t>body</a:t>
            </a:r>
            <a:r>
              <a:rPr lang="en-US" sz="2700" dirty="0"/>
              <a:t> and a </a:t>
            </a:r>
            <a:r>
              <a:rPr lang="en-US" sz="2700" u="sng" dirty="0" smtClean="0"/>
              <a:t>soul </a:t>
            </a:r>
            <a:r>
              <a:rPr lang="en-US" sz="2700" dirty="0" smtClean="0"/>
              <a:t>(natural gifts)</a:t>
            </a:r>
            <a:endParaRPr lang="en-US" sz="2700" u="sng" dirty="0" smtClean="0"/>
          </a:p>
          <a:p>
            <a:pPr lvl="2"/>
            <a:r>
              <a:rPr lang="en-US" sz="2500" u="sng" dirty="0" smtClean="0"/>
              <a:t>Body</a:t>
            </a:r>
            <a:r>
              <a:rPr lang="en-US" sz="2500" dirty="0" smtClean="0"/>
              <a:t> </a:t>
            </a:r>
            <a:r>
              <a:rPr lang="en-US" sz="2500" dirty="0"/>
              <a:t>is made of </a:t>
            </a:r>
            <a:r>
              <a:rPr lang="en-US" sz="2500" dirty="0" smtClean="0"/>
              <a:t>matter – it will </a:t>
            </a:r>
            <a:r>
              <a:rPr lang="en-US" sz="2500" dirty="0"/>
              <a:t>die and </a:t>
            </a:r>
            <a:r>
              <a:rPr lang="en-US" sz="2500" dirty="0" smtClean="0"/>
              <a:t>corrupt</a:t>
            </a:r>
          </a:p>
          <a:p>
            <a:pPr lvl="2"/>
            <a:r>
              <a:rPr lang="en-US" sz="2500" u="sng" dirty="0" smtClean="0"/>
              <a:t>Soul</a:t>
            </a:r>
            <a:r>
              <a:rPr lang="en-US" sz="2500" dirty="0" smtClean="0"/>
              <a:t> </a:t>
            </a:r>
            <a:r>
              <a:rPr lang="en-US" sz="2500" dirty="0"/>
              <a:t>is spiritual (</a:t>
            </a:r>
            <a:r>
              <a:rPr lang="en-US" sz="2500" dirty="0" smtClean="0"/>
              <a:t>invisible, </a:t>
            </a:r>
            <a:r>
              <a:rPr lang="en-US" sz="2500" dirty="0"/>
              <a:t>but real</a:t>
            </a:r>
            <a:r>
              <a:rPr lang="en-US" sz="2500" dirty="0" smtClean="0"/>
              <a:t>) – it is </a:t>
            </a:r>
            <a:r>
              <a:rPr lang="en-US" sz="2500" dirty="0"/>
              <a:t>immortal </a:t>
            </a:r>
            <a:r>
              <a:rPr lang="en-US" sz="2500" dirty="0" smtClean="0"/>
              <a:t>and </a:t>
            </a:r>
            <a:r>
              <a:rPr lang="en-US" sz="2500" dirty="0"/>
              <a:t>will </a:t>
            </a:r>
            <a:r>
              <a:rPr lang="en-US" sz="2500" dirty="0" smtClean="0"/>
              <a:t>live forever</a:t>
            </a:r>
          </a:p>
          <a:p>
            <a:pPr lvl="2"/>
            <a:endParaRPr lang="en-US" sz="2500" dirty="0" smtClean="0"/>
          </a:p>
          <a:p>
            <a:r>
              <a:rPr lang="en-US" sz="3300" dirty="0" smtClean="0"/>
              <a:t>Our human souls has …</a:t>
            </a:r>
          </a:p>
          <a:p>
            <a:pPr lvl="1"/>
            <a:r>
              <a:rPr lang="en-US" sz="2700" dirty="0" smtClean="0"/>
              <a:t>Intellect: ability to think and reason</a:t>
            </a:r>
          </a:p>
          <a:p>
            <a:pPr lvl="1"/>
            <a:r>
              <a:rPr lang="en-US" sz="2700" dirty="0" smtClean="0"/>
              <a:t>Will: ability to choose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" y="1676400"/>
            <a:ext cx="9144000" cy="5029200"/>
          </a:xfrm>
        </p:spPr>
        <p:txBody>
          <a:bodyPr/>
          <a:lstStyle/>
          <a:p>
            <a:r>
              <a:rPr lang="en-US" sz="3600" dirty="0" smtClean="0"/>
              <a:t>Gifts </a:t>
            </a:r>
            <a:r>
              <a:rPr lang="en-US" sz="3300" dirty="0" smtClean="0"/>
              <a:t>Adam </a:t>
            </a:r>
            <a:r>
              <a:rPr lang="en-US" sz="3300" dirty="0"/>
              <a:t>and Eve had before original </a:t>
            </a:r>
            <a:r>
              <a:rPr lang="en-US" sz="3300" dirty="0" smtClean="0"/>
              <a:t>sin</a:t>
            </a:r>
          </a:p>
          <a:p>
            <a:pPr lvl="1"/>
            <a:r>
              <a:rPr lang="en-US" sz="2900" dirty="0" smtClean="0"/>
              <a:t> </a:t>
            </a:r>
            <a:r>
              <a:rPr lang="en-US" sz="2900" u="sng" dirty="0" smtClean="0"/>
              <a:t>Preternatural Gifts</a:t>
            </a:r>
            <a:endParaRPr lang="en-US" sz="2900" dirty="0"/>
          </a:p>
          <a:p>
            <a:pPr lvl="2">
              <a:buClr>
                <a:schemeClr val="tx1"/>
              </a:buClr>
            </a:pPr>
            <a:r>
              <a:rPr lang="en-US" sz="2900" dirty="0" smtClean="0"/>
              <a:t>Immortality – body and soul would live forever</a:t>
            </a:r>
            <a:endParaRPr lang="en-US" sz="2900" dirty="0"/>
          </a:p>
          <a:p>
            <a:pPr lvl="2">
              <a:buClr>
                <a:schemeClr val="tx1"/>
              </a:buClr>
            </a:pPr>
            <a:r>
              <a:rPr lang="en-US" sz="2900" dirty="0"/>
              <a:t>Infused knowledge of </a:t>
            </a:r>
            <a:r>
              <a:rPr lang="en-US" sz="2900" dirty="0" smtClean="0"/>
              <a:t>God – didn’t need to study (no school)</a:t>
            </a:r>
            <a:endParaRPr lang="en-US" sz="2900" dirty="0"/>
          </a:p>
          <a:p>
            <a:pPr lvl="2">
              <a:buClr>
                <a:schemeClr val="tx1"/>
              </a:buClr>
            </a:pPr>
            <a:r>
              <a:rPr lang="en-US" sz="2900" dirty="0"/>
              <a:t>Integrity – </a:t>
            </a:r>
            <a:r>
              <a:rPr lang="en-US" sz="2900" dirty="0" smtClean="0"/>
              <a:t>harmonious </a:t>
            </a:r>
            <a:r>
              <a:rPr lang="en-US" sz="2900" dirty="0"/>
              <a:t>relationships with oneself, </a:t>
            </a:r>
            <a:r>
              <a:rPr lang="en-US" sz="2900" dirty="0" smtClean="0"/>
              <a:t>with others and </a:t>
            </a:r>
            <a:r>
              <a:rPr lang="en-US" sz="2900" dirty="0"/>
              <a:t>with nature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 </a:t>
            </a:r>
            <a:r>
              <a:rPr lang="en-US" sz="3300" u="sng" dirty="0" smtClean="0"/>
              <a:t>Supernatural Gift</a:t>
            </a:r>
            <a:endParaRPr lang="en-US" sz="3300" dirty="0"/>
          </a:p>
          <a:p>
            <a:pPr lvl="2">
              <a:buClr>
                <a:schemeClr val="tx1"/>
              </a:buClr>
            </a:pPr>
            <a:r>
              <a:rPr lang="en-US" sz="2900" dirty="0" smtClean="0"/>
              <a:t>Sanctifying Grace </a:t>
            </a:r>
            <a:r>
              <a:rPr lang="en-US" sz="2900" dirty="0"/>
              <a:t>– </a:t>
            </a:r>
            <a:r>
              <a:rPr lang="en-US" sz="2900" dirty="0" smtClean="0"/>
              <a:t>a </a:t>
            </a:r>
            <a:r>
              <a:rPr lang="en-US" sz="2900" dirty="0"/>
              <a:t>share in God’s life</a:t>
            </a:r>
          </a:p>
          <a:p>
            <a:pPr marL="1390650" lvl="2" indent="-533400">
              <a:buFont typeface="Wingdings" pitchFamily="2" charset="2"/>
              <a:buNone/>
            </a:pP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027237"/>
            <a:ext cx="3279775" cy="1325563"/>
          </a:xfrm>
        </p:spPr>
        <p:txBody>
          <a:bodyPr/>
          <a:lstStyle/>
          <a:p>
            <a:r>
              <a:rPr lang="en-US" sz="3600" dirty="0" smtClean="0"/>
              <a:t>Man is on top. </a:t>
            </a:r>
            <a:br>
              <a:rPr lang="en-US" sz="36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 bwMode="auto">
          <a:xfrm>
            <a:off x="4419600" y="1219200"/>
            <a:ext cx="4724400" cy="48006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AutoNum type="arabicPeriod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4400" y="527558"/>
            <a:ext cx="5638800" cy="6101842"/>
            <a:chOff x="1676400" y="527558"/>
            <a:chExt cx="5638800" cy="6101842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1676400" y="1524000"/>
              <a:ext cx="5638800" cy="51054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AutoNum type="arabicPeriod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5257800"/>
              <a:ext cx="4038600" cy="110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Inanimate Creation </a:t>
              </a:r>
            </a:p>
            <a:p>
              <a:pPr algn="ctr">
                <a:buNone/>
              </a:pPr>
              <a:r>
                <a:rPr lang="en-US" sz="280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(rocks, water, etc.)</a:t>
              </a:r>
              <a:endParaRPr lang="en-US" sz="280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4076700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Plants</a:t>
              </a:r>
              <a:endParaRPr lang="en-US" sz="280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2743200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Animals</a:t>
              </a:r>
              <a:endParaRPr lang="en-US" sz="2800" dirty="0">
                <a:solidFill>
                  <a:schemeClr val="bg2">
                    <a:lumMod val="50000"/>
                  </a:schemeClr>
                </a:solidFill>
                <a:effectLst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2558143" y="5029200"/>
              <a:ext cx="3886200" cy="0"/>
            </a:xfrm>
            <a:prstGeom prst="line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429000" y="3429000"/>
              <a:ext cx="2133600" cy="0"/>
            </a:xfrm>
            <a:prstGeom prst="line">
              <a:avLst/>
            </a:prstGeom>
            <a:no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0" y="527558"/>
              <a:ext cx="1962150" cy="107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50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5108575" cy="1325563"/>
          </a:xfrm>
        </p:spPr>
        <p:txBody>
          <a:bodyPr/>
          <a:lstStyle/>
          <a:p>
            <a:r>
              <a:rPr lang="en-US" sz="8800" dirty="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0"/>
            <a:ext cx="5032375" cy="5029200"/>
          </a:xfrm>
        </p:spPr>
        <p:txBody>
          <a:bodyPr/>
          <a:lstStyle/>
          <a:p>
            <a:r>
              <a:rPr lang="en-US" sz="3600" dirty="0"/>
              <a:t>Angels</a:t>
            </a:r>
          </a:p>
          <a:p>
            <a:pPr lvl="1"/>
            <a:r>
              <a:rPr lang="en-US" sz="2900" dirty="0" smtClean="0"/>
              <a:t>Pure </a:t>
            </a:r>
            <a:r>
              <a:rPr lang="en-US" sz="2900" dirty="0"/>
              <a:t>spirits with intellect and </a:t>
            </a:r>
            <a:r>
              <a:rPr lang="en-US" sz="2900" dirty="0" smtClean="0"/>
              <a:t>will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2900" dirty="0" smtClean="0"/>
              <a:t>Do not have bodies, but shown with bodies in art.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2900" dirty="0" smtClean="0"/>
              <a:t>Often shown with wings because they move as quickly as they can think.</a:t>
            </a:r>
            <a:endParaRPr lang="en-US" sz="2900" dirty="0"/>
          </a:p>
          <a:p>
            <a:pPr marL="990600" lvl="1" indent="-533400">
              <a:buFont typeface="Wingdings" pitchFamily="2" charset="2"/>
              <a:buAutoNum type="arabicPeriod"/>
            </a:pPr>
            <a:endParaRPr lang="en-US" sz="3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75212"/>
            <a:ext cx="3101675" cy="39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52400"/>
            <a:ext cx="3101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hlink"/>
                </a:solidFill>
                <a:latin typeface="Vladimir Script" pitchFamily="66" charset="0"/>
              </a:rPr>
              <a:t>Creation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37575" cy="5029200"/>
          </a:xfrm>
        </p:spPr>
        <p:txBody>
          <a:bodyPr/>
          <a:lstStyle/>
          <a:p>
            <a:r>
              <a:rPr lang="en-US" sz="3600" dirty="0" smtClean="0"/>
              <a:t>The Fall of the Angels</a:t>
            </a:r>
            <a:endParaRPr lang="en-US" sz="3600" dirty="0"/>
          </a:p>
          <a:p>
            <a:pPr lvl="1"/>
            <a:r>
              <a:rPr lang="en-US" sz="2900" dirty="0" smtClean="0"/>
              <a:t> All angels were created good.</a:t>
            </a:r>
          </a:p>
          <a:p>
            <a:pPr lvl="1"/>
            <a:r>
              <a:rPr lang="en-US" sz="2900" dirty="0" smtClean="0"/>
              <a:t>Satan (Lucifer) was created good. </a:t>
            </a:r>
          </a:p>
          <a:p>
            <a:pPr lvl="1"/>
            <a:endParaRPr lang="en-US" sz="2900" dirty="0" smtClean="0"/>
          </a:p>
          <a:p>
            <a:r>
              <a:rPr lang="en-US" sz="3600" dirty="0" smtClean="0"/>
              <a:t>God </a:t>
            </a:r>
            <a:r>
              <a:rPr lang="en-US" sz="3600" dirty="0"/>
              <a:t>tested the angels to give them a chance to love and obey Him </a:t>
            </a:r>
            <a:r>
              <a:rPr lang="en-US" sz="3600" dirty="0" smtClean="0"/>
              <a:t>freely.</a:t>
            </a:r>
          </a:p>
          <a:p>
            <a:pPr lvl="1"/>
            <a:r>
              <a:rPr lang="en-US" sz="2900" dirty="0" smtClean="0"/>
              <a:t>Lucifer led some angels to rebel against God.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3601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AutoNum type="arabicPeriod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AutoNum type="arabicPeriod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6269</TotalTime>
  <Words>573</Words>
  <Application>Microsoft Office PowerPoint</Application>
  <PresentationFormat>On-screen Show (4:3)</PresentationFormat>
  <Paragraphs>97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Clouds</vt:lpstr>
      <vt:lpstr>Creation</vt:lpstr>
      <vt:lpstr>Creation</vt:lpstr>
      <vt:lpstr>Creation</vt:lpstr>
      <vt:lpstr>Creation</vt:lpstr>
      <vt:lpstr>Creation</vt:lpstr>
      <vt:lpstr>Creation</vt:lpstr>
      <vt:lpstr>Man is on top.   Why?</vt:lpstr>
      <vt:lpstr>Creation</vt:lpstr>
      <vt:lpstr>Creation</vt:lpstr>
      <vt:lpstr>Creation</vt:lpstr>
      <vt:lpstr>Creation</vt:lpstr>
      <vt:lpstr>Genesis 3:15</vt:lpstr>
    </vt:vector>
  </TitlesOfParts>
  <Company>Catholic Diocese of 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</dc:title>
  <dc:creator>sr.mary-catherine</dc:creator>
  <cp:lastModifiedBy>Sr. Marie Caritas</cp:lastModifiedBy>
  <cp:revision>129</cp:revision>
  <dcterms:created xsi:type="dcterms:W3CDTF">2007-09-10T01:51:45Z</dcterms:created>
  <dcterms:modified xsi:type="dcterms:W3CDTF">2014-12-04T16:58:07Z</dcterms:modified>
</cp:coreProperties>
</file>