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4" r:id="rId3"/>
    <p:sldId id="266" r:id="rId4"/>
    <p:sldId id="268" r:id="rId5"/>
    <p:sldId id="267" r:id="rId6"/>
    <p:sldId id="319" r:id="rId7"/>
    <p:sldId id="320" r:id="rId8"/>
    <p:sldId id="322" r:id="rId9"/>
    <p:sldId id="305" r:id="rId10"/>
    <p:sldId id="307" r:id="rId11"/>
    <p:sldId id="308" r:id="rId12"/>
    <p:sldId id="309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1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CF92E-7D8C-4863-B07A-63BA54D28BF9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BE26-EB9B-4529-A412-5B40103D4E7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41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3F47D-BEEE-49B9-AFA9-81CFEA2405E8}" type="datetimeFigureOut">
              <a:rPr lang="en-US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5919B-04B1-4674-A1FD-8CF13915AE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919B-04B1-4674-A1FD-8CF13915AE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919B-04B1-4674-A1FD-8CF13915AE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919B-04B1-4674-A1FD-8CF13915AE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919B-04B1-4674-A1FD-8CF13915AE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2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4D2A-B2AF-48D6-B733-5D9883A03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0AE9-0971-4075-BF0F-30C2321CC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9505-B671-4E2B-A756-2F0929EF7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183D-8C42-4FF8-BBD7-458912777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8611-C328-4CD5-996C-669C1364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A88C2-8C94-425E-8363-46203C9D5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A1CE-BB33-409D-A73D-24329C563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7660-9B46-42BA-BB9C-148CB59B3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35C7-6863-485B-8371-95076E873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C873-3AF8-4F1A-82B0-DE2C85A2C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6921-50E9-4F03-9F59-5E5A4D418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58D1998-7513-422A-A41B-125604C1D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oag.state.ny.us/family/kids/littlekid/poison.htm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Ch. 16</a:t>
            </a:r>
            <a:br>
              <a:rPr lang="en-US" sz="5300" dirty="0" smtClean="0"/>
            </a:br>
            <a:r>
              <a:rPr lang="en-US" sz="5300" dirty="0" smtClean="0"/>
              <a:t>The </a:t>
            </a:r>
            <a:r>
              <a:rPr lang="en-US" sz="5300" dirty="0"/>
              <a:t>Seven Sacraments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For the grace of God has appeared for the salvation of all men.</a:t>
            </a:r>
          </a:p>
          <a:p>
            <a:pPr eaLnBrk="1" hangingPunct="1"/>
            <a:r>
              <a:rPr lang="en-US" sz="2400" dirty="0" smtClean="0"/>
              <a:t>Titus 2:11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Sacramental Grace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4000" dirty="0">
                <a:latin typeface="+mn-lt"/>
              </a:rPr>
              <a:t>Baptism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 Gives the </a:t>
            </a:r>
            <a:r>
              <a:rPr lang="en-US" sz="3200" dirty="0">
                <a:latin typeface="+mn-lt"/>
              </a:rPr>
              <a:t>grace to live a </a:t>
            </a:r>
            <a:r>
              <a:rPr lang="en-US" sz="3200" dirty="0" smtClean="0">
                <a:latin typeface="+mn-lt"/>
              </a:rPr>
              <a:t>holy life.</a:t>
            </a:r>
            <a:endParaRPr lang="en-US" sz="3200" dirty="0">
              <a:latin typeface="+mn-lt"/>
            </a:endParaRPr>
          </a:p>
        </p:txBody>
      </p:sp>
      <p:pic>
        <p:nvPicPr>
          <p:cNvPr id="2050" name="Picture 2" descr="\\MLEL-FS1\users$\teachers\mlel-sr.caritas\Documents\Subjects\2nd Grade Religion DONE\Faith and Life DONE\Chap 6 Baptism\Linus' Baptism Photos\Linus 7-2011_2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93784"/>
            <a:ext cx="4724400" cy="31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6" t="25765" r="41874" b="55888"/>
          <a:stretch/>
        </p:blipFill>
        <p:spPr bwMode="auto">
          <a:xfrm>
            <a:off x="1295400" y="3866505"/>
            <a:ext cx="1905000" cy="199185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Sacramental Grace</a:t>
            </a:r>
            <a:endParaRPr lang="en-US" sz="4800" dirty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708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Confirmation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Gives the grace to be strong in faith.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753" r="70264" b="32267"/>
          <a:stretch/>
        </p:blipFill>
        <p:spPr bwMode="auto">
          <a:xfrm>
            <a:off x="5897880" y="3789045"/>
            <a:ext cx="2037080" cy="20370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59760"/>
            <a:ext cx="3848934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Sacramental Grace</a:t>
            </a:r>
            <a:endParaRPr lang="en-US" sz="4800" dirty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924800" cy="4708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Eucharist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Gives the grace to love Jesus and our neighbor.</a:t>
            </a:r>
            <a:endParaRPr lang="en-US" sz="32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6" t="50000" r="41480" b="31962"/>
          <a:stretch/>
        </p:blipFill>
        <p:spPr bwMode="auto">
          <a:xfrm>
            <a:off x="1752600" y="3733727"/>
            <a:ext cx="2071408" cy="207799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3185858"/>
            <a:ext cx="2133600" cy="31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Sacramental Grace</a:t>
            </a:r>
            <a:endParaRPr lang="en-US" sz="4800" dirty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708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Penance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Gives the grace to overcome our sins.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8" t="50017" r="11825" b="32295"/>
          <a:stretch/>
        </p:blipFill>
        <p:spPr bwMode="auto">
          <a:xfrm>
            <a:off x="6324600" y="3706976"/>
            <a:ext cx="2128342" cy="19910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308985"/>
            <a:ext cx="4920523" cy="278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Sacramental Grace</a:t>
            </a:r>
            <a:endParaRPr lang="en-US" sz="4800" dirty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4937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Anointing of the Sick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Gives the grace of healing in body, soul or both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Gives the grace to accept suffering and death.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6" t="73200" r="12249" b="7878"/>
          <a:stretch/>
        </p:blipFill>
        <p:spPr bwMode="auto">
          <a:xfrm>
            <a:off x="1696720" y="4238969"/>
            <a:ext cx="1884680" cy="19805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Sacramental Grace</a:t>
            </a:r>
            <a:endParaRPr lang="en-US" sz="4800" dirty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708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Holy Orders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Priests are given grace to live holy lives and administer the sacraments.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t="72990" r="40642" b="7782"/>
          <a:stretch/>
        </p:blipFill>
        <p:spPr bwMode="auto">
          <a:xfrm>
            <a:off x="6024880" y="3894065"/>
            <a:ext cx="2174241" cy="220930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399" y="3538362"/>
            <a:ext cx="4027342" cy="292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Sacramental Grace</a:t>
            </a:r>
            <a:endParaRPr lang="en-US" sz="4800" dirty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708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Matrimony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Gives the grace for the couple to love one another and be good parents.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73371" r="69471" b="7733"/>
          <a:stretch/>
        </p:blipFill>
        <p:spPr bwMode="auto">
          <a:xfrm>
            <a:off x="1869440" y="3972535"/>
            <a:ext cx="2092960" cy="21627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9926"/>
          <a:stretch/>
        </p:blipFill>
        <p:spPr bwMode="auto">
          <a:xfrm>
            <a:off x="5125720" y="3554596"/>
            <a:ext cx="3103880" cy="299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What is a Sacrament?</a:t>
            </a:r>
            <a:endParaRPr lang="en-US" sz="44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A sacrament is a visible sign that confers grace.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Who started the Sacraments?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/>
              <a:t>Jesus Christ!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/>
              <a:t>Bible Workout activity – find them in  the Bible.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iscoverabroad.com/images/American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304800"/>
            <a:ext cx="5584825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6"/>
          <p:cNvSpPr>
            <a:spLocks noChangeAspect="1" noChangeArrowheads="1" noChangeShapeType="1" noTextEdit="1"/>
          </p:cNvSpPr>
          <p:nvPr/>
        </p:nvSpPr>
        <p:spPr bwMode="auto">
          <a:xfrm>
            <a:off x="381000" y="228600"/>
            <a:ext cx="3016250" cy="3667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Signs</a:t>
            </a:r>
          </a:p>
        </p:txBody>
      </p:sp>
      <p:sp>
        <p:nvSpPr>
          <p:cNvPr id="4100" name="WordArt 9"/>
          <p:cNvSpPr>
            <a:spLocks noChangeAspect="1" noChangeArrowheads="1" noChangeShapeType="1" noTextEdit="1"/>
          </p:cNvSpPr>
          <p:nvPr/>
        </p:nvSpPr>
        <p:spPr bwMode="auto">
          <a:xfrm>
            <a:off x="3124200" y="1828800"/>
            <a:ext cx="3016250" cy="3667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Signs</a:t>
            </a:r>
          </a:p>
        </p:txBody>
      </p:sp>
      <p:sp>
        <p:nvSpPr>
          <p:cNvPr id="4101" name="WordArt 10"/>
          <p:cNvSpPr>
            <a:spLocks noChangeAspect="1" noChangeArrowheads="1" noChangeShapeType="1" noTextEdit="1"/>
          </p:cNvSpPr>
          <p:nvPr/>
        </p:nvSpPr>
        <p:spPr bwMode="auto">
          <a:xfrm>
            <a:off x="5943600" y="3657600"/>
            <a:ext cx="3016250" cy="3667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Sacraments are signs…</a:t>
            </a:r>
            <a:endParaRPr lang="en-US" sz="4800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A sign points to a reality.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Think about …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igns in our school.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igns 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0" name="Picture 14" descr="http://www.seriouswheels.com/pics-pqr/Porsche-Carrera-GT-FA-Speed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86200"/>
            <a:ext cx="36576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Sacraments are signs…</a:t>
            </a:r>
            <a:endParaRPr lang="en-US" sz="4800" dirty="0"/>
          </a:p>
        </p:txBody>
      </p:sp>
      <p:pic>
        <p:nvPicPr>
          <p:cNvPr id="19458" name="Picture 2" descr="C:\Users\srmarycatherine\AppData\Local\Microsoft\Windows\Temporary Internet Files\Content.IE5\V4OM9PVQ\MCj043637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srmarycatherine\AppData\Local\Microsoft\Windows\Temporary Internet Files\Content.IE5\V4OM9PVQ\MCj04326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450" y="1901825"/>
            <a:ext cx="18415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www.oag.state.ny.us/family/kids/images/poison.gif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24600" y="2362200"/>
            <a:ext cx="1276350" cy="1285875"/>
          </a:xfrm>
        </p:spPr>
      </p:pic>
      <p:sp>
        <p:nvSpPr>
          <p:cNvPr id="10" name="Rounded Rectangle 9"/>
          <p:cNvSpPr/>
          <p:nvPr/>
        </p:nvSpPr>
        <p:spPr>
          <a:xfrm>
            <a:off x="228600" y="3733800"/>
            <a:ext cx="1447800" cy="2667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43200" y="5562600"/>
            <a:ext cx="1752600" cy="708025"/>
          </a:xfrm>
          <a:prstGeom prst="rect">
            <a:avLst/>
          </a:prstGeom>
          <a:noFill/>
          <a:ln w="9525" cmpd="dbl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CAR</a:t>
            </a:r>
          </a:p>
        </p:txBody>
      </p:sp>
      <p:pic>
        <p:nvPicPr>
          <p:cNvPr id="19466" name="Picture 10" descr="http://www.theodora.com/flags/new5/red_cros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1148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66800" y="1447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Country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591076">
            <a:off x="3810000" y="2514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Love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527069">
            <a:off x="6813550" y="1935163"/>
            <a:ext cx="1676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Poison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8200" y="53340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Hot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1779372">
            <a:off x="5414963" y="42465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Red Cross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905000"/>
            <a:ext cx="9144000" cy="33239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sign points to a reality.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572908" y="299285"/>
            <a:ext cx="7996597" cy="11091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Efficacious Signs</a:t>
            </a:r>
            <a:endParaRPr lang="en-US" sz="4800" dirty="0"/>
          </a:p>
        </p:txBody>
      </p:sp>
      <p:sp>
        <p:nvSpPr>
          <p:cNvPr id="19459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Efficacious sign</a:t>
            </a:r>
          </a:p>
          <a:p>
            <a:pPr lvl="1">
              <a:buFontTx/>
              <a:buChar char="•"/>
            </a:pPr>
            <a:r>
              <a:rPr lang="en-US" sz="3200" dirty="0" smtClean="0"/>
              <a:t>It causes to happen what it signifies. </a:t>
            </a:r>
          </a:p>
          <a:p>
            <a:pPr lvl="1">
              <a:buFontTx/>
              <a:buChar char="•"/>
            </a:pPr>
            <a:r>
              <a:rPr lang="en-US" sz="3200" dirty="0" smtClean="0"/>
              <a:t>This is different than a stop sign.</a:t>
            </a:r>
          </a:p>
          <a:p>
            <a:pPr lvl="1">
              <a:buFont typeface="Wingdings" pitchFamily="2" charset="2"/>
              <a:buChar char="Ø"/>
            </a:pPr>
            <a:endParaRPr lang="en-US" sz="4400" dirty="0" smtClean="0"/>
          </a:p>
        </p:txBody>
      </p:sp>
      <p:pic>
        <p:nvPicPr>
          <p:cNvPr id="1026" name="Picture 2" descr="C:\Users\mlel-sr.caritas\AppData\Local\Microsoft\Windows\Temporary Internet Files\Content.IE5\4UQ3S07Z\Stop-Sign-Shiny-12086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195512" cy="22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5593556" y="3711018"/>
            <a:ext cx="2743200" cy="2514600"/>
          </a:xfrm>
          <a:prstGeom prst="noSmoking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2908" y="299285"/>
            <a:ext cx="7996597" cy="11091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Efficacious Signs</a:t>
            </a:r>
            <a:endParaRPr lang="en-US" sz="4800" dirty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Jesus works in the  Sacraments.</a:t>
            </a:r>
          </a:p>
          <a:p>
            <a:pPr lvl="1">
              <a:buFontTx/>
              <a:buChar char="•"/>
            </a:pPr>
            <a:r>
              <a:rPr lang="en-US" sz="3200" dirty="0" smtClean="0"/>
              <a:t>We don’t know exactly how they work (it’s a mystery!), but Jesus makes them effective.</a:t>
            </a:r>
          </a:p>
          <a:p>
            <a:pPr lvl="1">
              <a:buFontTx/>
              <a:buChar char="•"/>
            </a:pPr>
            <a:r>
              <a:rPr lang="en-US" sz="3200" dirty="0" smtClean="0"/>
              <a:t>Example: Although we see a priest consecrate the Eucharist, it is Jesus who works through the priest to consecrate the Eucharist.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2908" y="299285"/>
            <a:ext cx="7996597" cy="11091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Efficacious Signs</a:t>
            </a:r>
            <a:endParaRPr lang="en-US" sz="4800" dirty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4000" dirty="0" smtClean="0">
                <a:solidFill>
                  <a:prstClr val="black"/>
                </a:solidFill>
              </a:rPr>
              <a:t>I</a:t>
            </a:r>
            <a:r>
              <a:rPr lang="en-US" sz="4000" dirty="0" smtClean="0"/>
              <a:t>f the minister has the right intention and uses the proper natural signs, the Sacrament will give grace.</a:t>
            </a:r>
          </a:p>
          <a:p>
            <a:pPr lvl="1">
              <a:buFontTx/>
              <a:buChar char="•"/>
            </a:pPr>
            <a:r>
              <a:rPr lang="en-US" sz="3200" dirty="0" smtClean="0"/>
              <a:t>The power of the Sacraments comes from Jesus, </a:t>
            </a:r>
            <a:r>
              <a:rPr lang="en-US" sz="3200" u="sng" dirty="0" smtClean="0"/>
              <a:t>not</a:t>
            </a:r>
            <a:r>
              <a:rPr lang="en-US" sz="3200" dirty="0" smtClean="0"/>
              <a:t> the minister.</a:t>
            </a:r>
          </a:p>
          <a:p>
            <a:pPr lvl="1">
              <a:buFontTx/>
              <a:buChar char="•"/>
            </a:pPr>
            <a:r>
              <a:rPr lang="en-US" sz="3200" dirty="0" smtClean="0"/>
              <a:t>The power of the Sacraments don’t depend on the holiness of the minster.</a:t>
            </a:r>
          </a:p>
          <a:p>
            <a:pPr>
              <a:buNone/>
            </a:pP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The Sacraments Give Grace</a:t>
            </a:r>
            <a:endParaRPr lang="en-US" sz="4800" dirty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/>
              <a:t>Every sacrament confers sanctifying grace upon the person’s soul.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000" dirty="0"/>
              <a:t>Every sacrament </a:t>
            </a:r>
            <a:r>
              <a:rPr lang="en-US" sz="4000" u="sng" dirty="0"/>
              <a:t>also</a:t>
            </a:r>
            <a:r>
              <a:rPr lang="en-US" sz="4000" dirty="0"/>
              <a:t> confers a specific sacramental </a:t>
            </a:r>
            <a:r>
              <a:rPr lang="en-US" sz="4000" dirty="0" smtClean="0"/>
              <a:t>grace.</a:t>
            </a:r>
            <a:endParaRPr lang="en-US" sz="4000" dirty="0"/>
          </a:p>
          <a:p>
            <a:pPr eaLnBrk="1" hangingPunct="1">
              <a:buFont typeface="Wingdings" pitchFamily="2" charset="2"/>
              <a:buChar char="Ø"/>
            </a:pPr>
            <a:endParaRPr lang="en-US" sz="4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5041</TotalTime>
  <Words>356</Words>
  <Application>Microsoft Office PowerPoint</Application>
  <PresentationFormat>On-screen Show (4:3)</PresentationFormat>
  <Paragraphs>63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 Ch. 16 The Seven Sacraments</vt:lpstr>
      <vt:lpstr>What is a Sacrament?</vt:lpstr>
      <vt:lpstr>PowerPoint Presentation</vt:lpstr>
      <vt:lpstr>Sacraments are signs…</vt:lpstr>
      <vt:lpstr>Sacraments are signs…</vt:lpstr>
      <vt:lpstr>Efficacious Signs</vt:lpstr>
      <vt:lpstr>Efficacious Signs</vt:lpstr>
      <vt:lpstr>Efficacious Signs</vt:lpstr>
      <vt:lpstr>The Sacraments Give Grace</vt:lpstr>
      <vt:lpstr>Sacramental Grace</vt:lpstr>
      <vt:lpstr>Sacramental Grace</vt:lpstr>
      <vt:lpstr>Sacramental Grace</vt:lpstr>
      <vt:lpstr>Sacramental Grace</vt:lpstr>
      <vt:lpstr>Sacramental Grace</vt:lpstr>
      <vt:lpstr>Sacramental Grace</vt:lpstr>
      <vt:lpstr>Sacramental Grace</vt:lpstr>
    </vt:vector>
  </TitlesOfParts>
  <Company>St. Peter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St. Peter School</dc:creator>
  <cp:lastModifiedBy>Sr. Marie Caritas</cp:lastModifiedBy>
  <cp:revision>75</cp:revision>
  <dcterms:created xsi:type="dcterms:W3CDTF">2008-01-24T17:24:36Z</dcterms:created>
  <dcterms:modified xsi:type="dcterms:W3CDTF">2015-08-05T18:24:01Z</dcterms:modified>
</cp:coreProperties>
</file>