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6" r:id="rId3"/>
    <p:sldId id="258" r:id="rId4"/>
    <p:sldId id="291" r:id="rId5"/>
    <p:sldId id="292" r:id="rId6"/>
    <p:sldId id="293" r:id="rId7"/>
    <p:sldId id="263" r:id="rId8"/>
    <p:sldId id="294" r:id="rId9"/>
    <p:sldId id="295" r:id="rId10"/>
    <p:sldId id="268" r:id="rId11"/>
    <p:sldId id="269" r:id="rId12"/>
    <p:sldId id="275" r:id="rId13"/>
    <p:sldId id="27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5" d="100"/>
          <a:sy n="35" d="100"/>
        </p:scale>
        <p:origin x="-438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6EA65-7399-4976-A3D7-3C4EAAAC4F9F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AD2A3-1008-4D3D-A66E-944F04C63E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1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AD2A3-1008-4D3D-A66E-944F04C63E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7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AD2A3-1008-4D3D-A66E-944F04C63E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68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AD2A3-1008-4D3D-A66E-944F04C63E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54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AD2A3-1008-4D3D-A66E-944F04C63E2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65001-BE27-4AAB-B6D1-550C66458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C1536-675E-49FD-A967-C2FEBE161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73562-B0BF-4396-AB0A-078B3A61B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16EE2-2E98-4BA9-BB7D-12F7E7F9A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4FE77-1B78-4862-8436-D5450B40B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8B89A-4A2A-40DA-9BFB-FE56FABE5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AAF4C-87FB-474A-917A-D4446D037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13673-ADE2-4B2D-8249-0DC9C1D92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CB8EB-020C-4B4A-8BBE-8E307CB8A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018D5-FBB7-4A1B-817C-4A29E9AB8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75964-7C7F-4945-AA9D-2325379CE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0000"/>
            </a:gs>
            <a:gs pos="0">
              <a:srgbClr val="990000"/>
            </a:gs>
            <a:gs pos="50000">
              <a:srgbClr val="FFFFCC"/>
            </a:gs>
            <a:gs pos="100000">
              <a:srgbClr val="99000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AAA0C3F-5DC5-4958-8C36-6221A0719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Holy_Spir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07102">
            <a:off x="0" y="609600"/>
            <a:ext cx="9829800" cy="563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3400"/>
            <a:ext cx="9144000" cy="1470025"/>
          </a:xfrm>
        </p:spPr>
        <p:txBody>
          <a:bodyPr/>
          <a:lstStyle/>
          <a:p>
            <a:pPr eaLnBrk="1" hangingPunct="1"/>
            <a:r>
              <a:rPr lang="en-US" sz="5400" b="1" smtClean="0">
                <a:latin typeface="Century Schoolbook" pitchFamily="18" charset="0"/>
              </a:rPr>
              <a:t>The Church in Our Time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800600"/>
            <a:ext cx="7086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entury Schoolbook" pitchFamily="18" charset="0"/>
              </a:rPr>
              <a:t>“…teaching them to observe all that I have commanded you; and lo, I am with you always, to the close of the age.”  </a:t>
            </a:r>
            <a:r>
              <a:rPr lang="en-US" sz="2000" dirty="0" smtClean="0">
                <a:latin typeface="Century Schoolbook" pitchFamily="18" charset="0"/>
              </a:rPr>
              <a:t>Matthew 28:20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5562600" cy="5867400"/>
          </a:xfrm>
        </p:spPr>
        <p:txBody>
          <a:bodyPr/>
          <a:lstStyle/>
          <a:p>
            <a:pPr eaLnBrk="1" hangingPunct="1">
              <a:buNone/>
            </a:pPr>
            <a:r>
              <a:rPr lang="en-US" sz="4000" b="1" dirty="0" smtClean="0">
                <a:latin typeface="Century Schoolbook" pitchFamily="18" charset="0"/>
              </a:rPr>
              <a:t>Infallibility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§"/>
            </a:pPr>
            <a:r>
              <a:rPr lang="en-US" dirty="0" smtClean="0">
                <a:latin typeface="Century Schoolbook" pitchFamily="18" charset="0"/>
              </a:rPr>
              <a:t>There is absolute truth.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§"/>
            </a:pPr>
            <a:r>
              <a:rPr lang="en-US" dirty="0" smtClean="0">
                <a:latin typeface="Century Schoolbook" pitchFamily="18" charset="0"/>
              </a:rPr>
              <a:t>The Holy Spirit protects the Church from errors in teaching matters of faith and morals.</a:t>
            </a:r>
          </a:p>
          <a:p>
            <a:pPr lvl="2" eaLnBrk="1" hangingPunct="1">
              <a:spcBef>
                <a:spcPts val="3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Century Schoolbook" pitchFamily="18" charset="0"/>
              </a:rPr>
              <a:t>“The </a:t>
            </a:r>
            <a:r>
              <a:rPr lang="en-US" sz="2000" dirty="0">
                <a:latin typeface="Century Schoolbook" pitchFamily="18" charset="0"/>
              </a:rPr>
              <a:t>Holy Spirit, whom the Father will send in my name, will teach you all things and will remind you of everything I have said to you</a:t>
            </a:r>
            <a:r>
              <a:rPr lang="en-US" sz="2000" dirty="0" smtClean="0">
                <a:latin typeface="Century Schoolbook" pitchFamily="18" charset="0"/>
              </a:rPr>
              <a:t>.” Jn. 14:26</a:t>
            </a:r>
          </a:p>
          <a:p>
            <a:pPr lvl="1" eaLnBrk="1" hangingPunct="1">
              <a:spcBef>
                <a:spcPts val="300"/>
              </a:spcBef>
              <a:buFont typeface="Wingdings" pitchFamily="2" charset="2"/>
              <a:buChar char="§"/>
            </a:pPr>
            <a:r>
              <a:rPr lang="en-US" dirty="0">
                <a:latin typeface="Century Schoolbook" pitchFamily="18" charset="0"/>
              </a:rPr>
              <a:t>In essence, </a:t>
            </a:r>
            <a:r>
              <a:rPr lang="en-US" dirty="0" smtClean="0">
                <a:latin typeface="Century Schoolbook" pitchFamily="18" charset="0"/>
              </a:rPr>
              <a:t>it is the Church’s </a:t>
            </a:r>
            <a:r>
              <a:rPr lang="en-US" dirty="0">
                <a:latin typeface="Century Schoolbook" pitchFamily="18" charset="0"/>
              </a:rPr>
              <a:t>ability to know the truth of God and to teach </a:t>
            </a:r>
            <a:r>
              <a:rPr lang="en-US" dirty="0" smtClean="0">
                <a:latin typeface="Century Schoolbook" pitchFamily="18" charset="0"/>
              </a:rPr>
              <a:t>it without </a:t>
            </a:r>
            <a:r>
              <a:rPr lang="en-US" dirty="0">
                <a:latin typeface="Century Schoolbook" pitchFamily="18" charset="0"/>
              </a:rPr>
              <a:t>error.</a:t>
            </a:r>
            <a:endParaRPr lang="en-US" dirty="0" smtClean="0">
              <a:latin typeface="Century Schoolbook" pitchFamily="18" charset="0"/>
            </a:endParaRPr>
          </a:p>
        </p:txBody>
      </p:sp>
      <p:pic>
        <p:nvPicPr>
          <p:cNvPr id="3" name="Picture 2" descr="saint-peter-the-apostle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8253" y="1295400"/>
            <a:ext cx="2870947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9" y="304800"/>
            <a:ext cx="8686801" cy="6262956"/>
          </a:xfrm>
        </p:spPr>
        <p:txBody>
          <a:bodyPr/>
          <a:lstStyle/>
          <a:p>
            <a:pPr eaLnBrk="1" hangingPunct="1">
              <a:buNone/>
            </a:pPr>
            <a:r>
              <a:rPr lang="en-US" sz="4000" b="1" dirty="0" smtClean="0">
                <a:latin typeface="Century Schoolbook" pitchFamily="18" charset="0"/>
              </a:rPr>
              <a:t>Indefectibility</a:t>
            </a:r>
          </a:p>
          <a:p>
            <a:pPr lvl="1" eaLnBrk="1" hangingPunct="1">
              <a:lnSpc>
                <a:spcPct val="125000"/>
              </a:lnSpc>
              <a:spcBef>
                <a:spcPts val="0"/>
              </a:spcBef>
            </a:pPr>
            <a:r>
              <a:rPr lang="en-US" dirty="0" smtClean="0">
                <a:latin typeface="Century Schoolbook" pitchFamily="18" charset="0"/>
              </a:rPr>
              <a:t>The Catholic Church will exist on earth until the end of the world – indestructible and unchanging.</a:t>
            </a:r>
          </a:p>
          <a:p>
            <a:pPr lvl="1" eaLnBrk="1" hangingPunct="1">
              <a:lnSpc>
                <a:spcPct val="125000"/>
              </a:lnSpc>
              <a:spcBef>
                <a:spcPts val="0"/>
              </a:spcBef>
            </a:pPr>
            <a:r>
              <a:rPr lang="en-US" dirty="0" smtClean="0">
                <a:latin typeface="Century Schoolbook" pitchFamily="18" charset="0"/>
              </a:rPr>
              <a:t>Christ’s truth will always be taught by the Church.</a:t>
            </a:r>
          </a:p>
          <a:p>
            <a:pPr lvl="1" eaLnBrk="1" hangingPunct="1">
              <a:lnSpc>
                <a:spcPct val="125000"/>
              </a:lnSpc>
              <a:spcBef>
                <a:spcPts val="0"/>
              </a:spcBef>
            </a:pPr>
            <a:r>
              <a:rPr lang="en-US" dirty="0" smtClean="0">
                <a:latin typeface="Century Schoolbook" pitchFamily="18" charset="0"/>
              </a:rPr>
              <a:t>The Church will have the same structure (Pope, bishops, etc.),                         Sacraments, and goal.</a:t>
            </a:r>
          </a:p>
          <a:p>
            <a:pPr lvl="1" eaLnBrk="1" hangingPunct="1">
              <a:lnSpc>
                <a:spcPct val="125000"/>
              </a:lnSpc>
              <a:spcBef>
                <a:spcPts val="0"/>
              </a:spcBef>
            </a:pPr>
            <a:r>
              <a:rPr lang="en-US" dirty="0" smtClean="0">
                <a:latin typeface="Century Schoolbook" pitchFamily="18" charset="0"/>
              </a:rPr>
              <a:t>Christ’s mission continues,                          despite many persecutions!</a:t>
            </a:r>
          </a:p>
        </p:txBody>
      </p:sp>
      <p:pic>
        <p:nvPicPr>
          <p:cNvPr id="7" name="Picture 6" descr="9thStPetersBasil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4419600"/>
            <a:ext cx="3211068" cy="213360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305800" cy="6248400"/>
          </a:xfrm>
        </p:spPr>
        <p:txBody>
          <a:bodyPr/>
          <a:lstStyle/>
          <a:p>
            <a:pPr eaLnBrk="1" hangingPunct="1">
              <a:buNone/>
            </a:pPr>
            <a:r>
              <a:rPr lang="en-US" sz="4000" b="1" dirty="0" smtClean="0">
                <a:latin typeface="Century Schoolbook" pitchFamily="18" charset="0"/>
              </a:rPr>
              <a:t>Change</a:t>
            </a:r>
          </a:p>
          <a:p>
            <a:pPr lvl="1" eaLnBrk="1" hangingPunct="1"/>
            <a:r>
              <a:rPr lang="en-US" sz="2900" dirty="0" smtClean="0">
                <a:latin typeface="Century Schoolbook" pitchFamily="18" charset="0"/>
              </a:rPr>
              <a:t>The truths of God will never change (Commandments, teachings necessary for salvation).</a:t>
            </a:r>
          </a:p>
          <a:p>
            <a:pPr lvl="1" eaLnBrk="1" hangingPunct="1"/>
            <a:r>
              <a:rPr lang="en-US" sz="2900" dirty="0" smtClean="0">
                <a:latin typeface="Century Schoolbook" pitchFamily="18" charset="0"/>
              </a:rPr>
              <a:t>Some Church disciplines (how we do things) may change.</a:t>
            </a:r>
          </a:p>
          <a:p>
            <a:pPr lvl="1" eaLnBrk="1" hangingPunct="1"/>
            <a:r>
              <a:rPr lang="en-US" sz="2900" i="1" dirty="0" smtClean="0">
                <a:latin typeface="Century Schoolbook" pitchFamily="18" charset="0"/>
              </a:rPr>
              <a:t>Examples…</a:t>
            </a:r>
          </a:p>
          <a:p>
            <a:pPr lvl="2" eaLnBrk="1" hangingPunct="1"/>
            <a:r>
              <a:rPr lang="en-US" sz="2200" i="1" dirty="0" smtClean="0">
                <a:latin typeface="Century Schoolbook" pitchFamily="18" charset="0"/>
              </a:rPr>
              <a:t>The Communion fast has been shortened to one our before receiving Communion, instead of fasting from midnight before receiving Communion.</a:t>
            </a:r>
          </a:p>
          <a:p>
            <a:pPr lvl="2" eaLnBrk="1" hangingPunct="1"/>
            <a:r>
              <a:rPr lang="en-US" sz="2200" i="1" dirty="0">
                <a:latin typeface="Century Schoolbook" pitchFamily="18" charset="0"/>
              </a:rPr>
              <a:t>Until recent years it was forbidden </a:t>
            </a:r>
            <a:r>
              <a:rPr lang="en-US" sz="2200" i="1" dirty="0" smtClean="0">
                <a:latin typeface="Century Schoolbook" pitchFamily="18" charset="0"/>
              </a:rPr>
              <a:t>to </a:t>
            </a:r>
            <a:r>
              <a:rPr lang="en-US" sz="2200" i="1" dirty="0">
                <a:latin typeface="Century Schoolbook" pitchFamily="18" charset="0"/>
              </a:rPr>
              <a:t>eat meat </a:t>
            </a:r>
            <a:r>
              <a:rPr lang="en-US" sz="2200" i="1" dirty="0" smtClean="0">
                <a:latin typeface="Century Schoolbook" pitchFamily="18" charset="0"/>
              </a:rPr>
              <a:t>on Fridays</a:t>
            </a:r>
            <a:r>
              <a:rPr lang="en-US" sz="2200" i="1" dirty="0">
                <a:latin typeface="Century Schoolbook" pitchFamily="18" charset="0"/>
              </a:rPr>
              <a:t>. </a:t>
            </a:r>
            <a:r>
              <a:rPr lang="en-US" sz="2200" i="1" dirty="0" smtClean="0">
                <a:latin typeface="Century Schoolbook" pitchFamily="18" charset="0"/>
              </a:rPr>
              <a:t>The </a:t>
            </a:r>
            <a:r>
              <a:rPr lang="en-US" sz="2200" i="1" dirty="0">
                <a:latin typeface="Century Schoolbook" pitchFamily="18" charset="0"/>
              </a:rPr>
              <a:t>faithful </a:t>
            </a:r>
            <a:r>
              <a:rPr lang="en-US" sz="2200" i="1" dirty="0" smtClean="0">
                <a:latin typeface="Century Schoolbook" pitchFamily="18" charset="0"/>
              </a:rPr>
              <a:t>are allowed to </a:t>
            </a:r>
            <a:r>
              <a:rPr lang="en-US" sz="2200" i="1" dirty="0">
                <a:latin typeface="Century Schoolbook" pitchFamily="18" charset="0"/>
              </a:rPr>
              <a:t>eat meat on Fridays provided some other act of mortification is performed.</a:t>
            </a:r>
            <a:endParaRPr lang="en-US" sz="2200" i="1" dirty="0" smtClean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534400" cy="57912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125000"/>
              </a:lnSpc>
              <a:buNone/>
            </a:pPr>
            <a:r>
              <a:rPr lang="en-US" sz="2800" b="1" dirty="0" smtClean="0">
                <a:latin typeface="Century Schoolbook" pitchFamily="18" charset="0"/>
              </a:rPr>
              <a:t>The Church in different cultures and areas</a:t>
            </a:r>
            <a:endParaRPr lang="en-US" sz="2800" b="1" dirty="0" smtClean="0">
              <a:latin typeface="Century Schoolbook" pitchFamily="18" charset="0"/>
            </a:endParaRPr>
          </a:p>
          <a:p>
            <a:pPr eaLnBrk="1" hangingPunct="1">
              <a:lnSpc>
                <a:spcPct val="125000"/>
              </a:lnSpc>
              <a:buNone/>
            </a:pPr>
            <a:r>
              <a:rPr lang="en-US" sz="2800" b="1" dirty="0" smtClean="0">
                <a:latin typeface="Century Schoolbook" pitchFamily="18" charset="0"/>
              </a:rPr>
              <a:t>celebrates the Faith in different ways.</a:t>
            </a:r>
          </a:p>
          <a:p>
            <a:pPr eaLnBrk="1" hangingPunct="1">
              <a:lnSpc>
                <a:spcPct val="125000"/>
              </a:lnSpc>
              <a:buNone/>
            </a:pPr>
            <a:endParaRPr lang="en-US" sz="1200" b="1" dirty="0" smtClean="0">
              <a:latin typeface="Century Schoolbook" pitchFamily="18" charset="0"/>
            </a:endParaRPr>
          </a:p>
          <a:p>
            <a:pPr lvl="1" eaLnBrk="1" hangingPunct="1">
              <a:lnSpc>
                <a:spcPct val="125000"/>
              </a:lnSpc>
            </a:pPr>
            <a:r>
              <a:rPr lang="en-US" sz="2400" b="1" u="sng" dirty="0" smtClean="0">
                <a:latin typeface="Century Schoolbook" pitchFamily="18" charset="0"/>
              </a:rPr>
              <a:t>All Catholics</a:t>
            </a:r>
            <a:r>
              <a:rPr lang="en-US" sz="2400" b="1" dirty="0" smtClean="0">
                <a:latin typeface="Century Schoolbook" pitchFamily="18" charset="0"/>
              </a:rPr>
              <a:t> share:</a:t>
            </a:r>
          </a:p>
          <a:p>
            <a:pPr lvl="2" eaLnBrk="1" hangingPunct="1">
              <a:lnSpc>
                <a:spcPct val="125000"/>
              </a:lnSpc>
            </a:pPr>
            <a:r>
              <a:rPr lang="en-US" b="1" dirty="0">
                <a:latin typeface="Century Schoolbook" pitchFamily="18" charset="0"/>
              </a:rPr>
              <a:t>i</a:t>
            </a:r>
            <a:r>
              <a:rPr lang="en-US" b="1" dirty="0" smtClean="0">
                <a:latin typeface="Century Schoolbook" pitchFamily="18" charset="0"/>
              </a:rPr>
              <a:t>n the true </a:t>
            </a:r>
            <a:r>
              <a:rPr lang="en-US" b="1" dirty="0">
                <a:latin typeface="Century Schoolbook" pitchFamily="18" charset="0"/>
              </a:rPr>
              <a:t>F</a:t>
            </a:r>
            <a:r>
              <a:rPr lang="en-US" b="1" dirty="0" smtClean="0">
                <a:latin typeface="Century Schoolbook" pitchFamily="18" charset="0"/>
              </a:rPr>
              <a:t>aith.</a:t>
            </a:r>
          </a:p>
          <a:p>
            <a:pPr lvl="2" eaLnBrk="1" hangingPunct="1">
              <a:lnSpc>
                <a:spcPct val="125000"/>
              </a:lnSpc>
            </a:pPr>
            <a:r>
              <a:rPr lang="en-US" b="1" dirty="0">
                <a:latin typeface="Century Schoolbook" pitchFamily="18" charset="0"/>
              </a:rPr>
              <a:t>i</a:t>
            </a:r>
            <a:r>
              <a:rPr lang="en-US" b="1" dirty="0" smtClean="0">
                <a:latin typeface="Century Schoolbook" pitchFamily="18" charset="0"/>
              </a:rPr>
              <a:t>n Liturgical symbols…</a:t>
            </a:r>
          </a:p>
          <a:p>
            <a:pPr lvl="2" eaLnBrk="1" hangingPunct="1">
              <a:lnSpc>
                <a:spcPct val="125000"/>
              </a:lnSpc>
            </a:pPr>
            <a:r>
              <a:rPr lang="en-US" b="1" dirty="0">
                <a:latin typeface="Century Schoolbook" pitchFamily="18" charset="0"/>
              </a:rPr>
              <a:t>i</a:t>
            </a:r>
            <a:r>
              <a:rPr lang="en-US" b="1" dirty="0" smtClean="0">
                <a:latin typeface="Century Schoolbook" pitchFamily="18" charset="0"/>
              </a:rPr>
              <a:t>n the institution (Pope, bishops).</a:t>
            </a:r>
          </a:p>
          <a:p>
            <a:pPr lvl="2" eaLnBrk="1" hangingPunct="1">
              <a:lnSpc>
                <a:spcPct val="125000"/>
              </a:lnSpc>
            </a:pPr>
            <a:r>
              <a:rPr lang="en-US" b="1" dirty="0">
                <a:latin typeface="Century Schoolbook" pitchFamily="18" charset="0"/>
              </a:rPr>
              <a:t>i</a:t>
            </a:r>
            <a:r>
              <a:rPr lang="en-US" b="1" dirty="0" smtClean="0">
                <a:latin typeface="Century Schoolbook" pitchFamily="18" charset="0"/>
              </a:rPr>
              <a:t>n their understanding of God’s mysteries.</a:t>
            </a:r>
          </a:p>
          <a:p>
            <a:pPr lvl="2" eaLnBrk="1" hangingPunct="1">
              <a:lnSpc>
                <a:spcPct val="125000"/>
              </a:lnSpc>
            </a:pPr>
            <a:r>
              <a:rPr lang="en-US" b="1" dirty="0">
                <a:latin typeface="Century Schoolbook" pitchFamily="18" charset="0"/>
              </a:rPr>
              <a:t>i</a:t>
            </a:r>
            <a:r>
              <a:rPr lang="en-US" b="1" dirty="0" smtClean="0">
                <a:latin typeface="Century Schoolbook" pitchFamily="18" charset="0"/>
              </a:rPr>
              <a:t>n various forms of holiness.</a:t>
            </a:r>
          </a:p>
          <a:p>
            <a:pPr lvl="2" eaLnBrk="1" hangingPunct="1">
              <a:lnSpc>
                <a:spcPct val="125000"/>
              </a:lnSpc>
            </a:pPr>
            <a:endParaRPr lang="en-US" b="1" dirty="0" smtClean="0">
              <a:latin typeface="Century Schoolbook" pitchFamily="18" charset="0"/>
            </a:endParaRPr>
          </a:p>
          <a:p>
            <a:pPr lvl="1" eaLnBrk="1" hangingPunct="1">
              <a:lnSpc>
                <a:spcPct val="125000"/>
              </a:lnSpc>
            </a:pPr>
            <a:r>
              <a:rPr lang="en-US" sz="2400" b="1" dirty="0" smtClean="0">
                <a:latin typeface="Century Schoolbook" panose="02040604050505020304" pitchFamily="18" charset="0"/>
              </a:rPr>
              <a:t>Rites: different </a:t>
            </a:r>
            <a:r>
              <a:rPr lang="en-US" sz="2400" b="1" dirty="0">
                <a:latin typeface="Century Schoolbook" pitchFamily="18" charset="0"/>
              </a:rPr>
              <a:t>ways of celebrating Mass and other </a:t>
            </a:r>
            <a:r>
              <a:rPr lang="en-US" sz="2400" b="1" dirty="0" smtClean="0">
                <a:latin typeface="Century Schoolbook" pitchFamily="18" charset="0"/>
              </a:rPr>
              <a:t>liturgies. </a:t>
            </a:r>
            <a:endParaRPr lang="en-US" sz="2400" b="1" dirty="0">
              <a:latin typeface="Century Schoolbook" pitchFamily="18" charset="0"/>
            </a:endParaRPr>
          </a:p>
          <a:p>
            <a:pPr lvl="1" eaLnBrk="1" hangingPunct="1">
              <a:lnSpc>
                <a:spcPct val="125000"/>
              </a:lnSpc>
            </a:pPr>
            <a:endParaRPr lang="en-US" sz="2400" b="1" dirty="0">
              <a:latin typeface="Century Schoolbook" pitchFamily="18" charset="0"/>
            </a:endParaRPr>
          </a:p>
          <a:p>
            <a:pPr lvl="1" eaLnBrk="1" hangingPunct="1"/>
            <a:endParaRPr lang="en-US" b="1" dirty="0" smtClean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you say?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Imagine that you are meeting someone who is not Catholic. How would you respond to them if they </a:t>
            </a:r>
            <a:r>
              <a:rPr lang="en-US" sz="2800" dirty="0" smtClean="0"/>
              <a:t>said </a:t>
            </a:r>
            <a:r>
              <a:rPr lang="en-US" sz="2800"/>
              <a:t>the </a:t>
            </a:r>
            <a:r>
              <a:rPr lang="en-US" sz="2800" smtClean="0"/>
              <a:t>following? </a:t>
            </a:r>
            <a:endParaRPr lang="en-US" sz="2800" dirty="0" smtClean="0"/>
          </a:p>
          <a:p>
            <a:pPr lvl="1"/>
            <a:r>
              <a:rPr lang="en-US" sz="2400" dirty="0" smtClean="0"/>
              <a:t>How </a:t>
            </a:r>
            <a:r>
              <a:rPr lang="en-US" sz="2400" dirty="0"/>
              <a:t>do you know the Pope is right on </a:t>
            </a:r>
            <a:r>
              <a:rPr lang="en-US" sz="2400" dirty="0" smtClean="0"/>
              <a:t>statements of </a:t>
            </a:r>
            <a:r>
              <a:rPr lang="en-US" sz="2400" dirty="0"/>
              <a:t>the Faith?</a:t>
            </a:r>
          </a:p>
          <a:p>
            <a:pPr lvl="1"/>
            <a:r>
              <a:rPr lang="en-US" sz="2400" dirty="0" smtClean="0"/>
              <a:t>I </a:t>
            </a:r>
            <a:r>
              <a:rPr lang="en-US" sz="2400" dirty="0"/>
              <a:t>thought there was only one Catholic Church. How are there other Churches that claim they’re Catholic?</a:t>
            </a:r>
          </a:p>
          <a:p>
            <a:pPr lvl="1"/>
            <a:r>
              <a:rPr lang="en-US" sz="2400" dirty="0" smtClean="0"/>
              <a:t>Sure</a:t>
            </a:r>
            <a:r>
              <a:rPr lang="en-US" sz="2400" dirty="0"/>
              <a:t>, I know you have what you call “truth” but I have </a:t>
            </a:r>
            <a:r>
              <a:rPr lang="en-US" sz="2400" i="1" dirty="0"/>
              <a:t>my</a:t>
            </a:r>
            <a:r>
              <a:rPr lang="en-US" sz="2400" dirty="0"/>
              <a:t> truth—you can keep </a:t>
            </a:r>
            <a:r>
              <a:rPr lang="en-US" sz="2400" i="1" dirty="0"/>
              <a:t>your</a:t>
            </a:r>
            <a:r>
              <a:rPr lang="en-US" sz="2400" dirty="0"/>
              <a:t> truth to yourself. I don’t have to believe it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864551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We’ll try to answer some of these today!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2377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8382000" cy="6248400"/>
          </a:xfrm>
        </p:spPr>
        <p:txBody>
          <a:bodyPr/>
          <a:lstStyle/>
          <a:p>
            <a:pPr eaLnBrk="1" hangingPunct="1">
              <a:buNone/>
            </a:pPr>
            <a:r>
              <a:rPr lang="en-US" sz="4000" b="1" dirty="0" smtClean="0">
                <a:latin typeface="Century Schoolbook" pitchFamily="18" charset="0"/>
              </a:rPr>
              <a:t>Pentecost </a:t>
            </a:r>
            <a:r>
              <a:rPr lang="en-US" b="1" dirty="0" smtClean="0">
                <a:latin typeface="Century Schoolbook" pitchFamily="18" charset="0"/>
              </a:rPr>
              <a:t>–Birthday of the Church</a:t>
            </a:r>
          </a:p>
          <a:p>
            <a:pPr marL="971550" lvl="1" indent="-514350" eaLnBrk="1" hangingPunct="1">
              <a:buFont typeface="Wingdings" pitchFamily="2" charset="2"/>
              <a:buChar char="§"/>
            </a:pPr>
            <a:r>
              <a:rPr lang="en-US" sz="3200" b="1" dirty="0" smtClean="0">
                <a:latin typeface="Century Schoolbook" pitchFamily="18" charset="0"/>
              </a:rPr>
              <a:t>50 days after Jesus’ Resurrection</a:t>
            </a:r>
          </a:p>
          <a:p>
            <a:pPr marL="971550" lvl="1" indent="-514350" eaLnBrk="1" hangingPunct="1">
              <a:buFont typeface="Wingdings" pitchFamily="2" charset="2"/>
              <a:buChar char="§"/>
            </a:pPr>
            <a:r>
              <a:rPr lang="en-US" sz="3200" b="1" dirty="0" smtClean="0">
                <a:latin typeface="Century Schoolbook" pitchFamily="18" charset="0"/>
              </a:rPr>
              <a:t>10</a:t>
            </a:r>
            <a:r>
              <a:rPr lang="en-US" sz="3200" b="1" baseline="30000" dirty="0" smtClean="0">
                <a:latin typeface="Century Schoolbook" pitchFamily="18" charset="0"/>
              </a:rPr>
              <a:t>th</a:t>
            </a:r>
            <a:r>
              <a:rPr lang="en-US" sz="3200" b="1" dirty="0" smtClean="0">
                <a:latin typeface="Century Schoolbook" pitchFamily="18" charset="0"/>
              </a:rPr>
              <a:t> day after the 		Ascension of Christ</a:t>
            </a:r>
          </a:p>
          <a:p>
            <a:pPr marL="1200150" lvl="1" indent="-742950" eaLnBrk="1" hangingPunct="1">
              <a:buFont typeface="Wingdings" pitchFamily="2" charset="2"/>
              <a:buChar char="§"/>
            </a:pPr>
            <a:r>
              <a:rPr lang="en-US" sz="3200" b="1" dirty="0" smtClean="0">
                <a:latin typeface="Century Schoolbook" pitchFamily="18" charset="0"/>
              </a:rPr>
              <a:t>The Holy Spirit descended    upon them as tongues of          fire in the Upper Room.</a:t>
            </a:r>
          </a:p>
          <a:p>
            <a:pPr lvl="3" eaLnBrk="1" hangingPunct="1"/>
            <a:r>
              <a:rPr lang="en-US" dirty="0" smtClean="0">
                <a:latin typeface="Century Schoolbook" pitchFamily="18" charset="0"/>
              </a:rPr>
              <a:t>Gave the Apostles the gift of tongues.</a:t>
            </a:r>
          </a:p>
          <a:p>
            <a:pPr lvl="4" eaLnBrk="1" hangingPunct="1"/>
            <a:r>
              <a:rPr lang="en-US" dirty="0" smtClean="0">
                <a:latin typeface="Century Schoolbook" pitchFamily="18" charset="0"/>
              </a:rPr>
              <a:t>They could be heard in every language.</a:t>
            </a:r>
          </a:p>
          <a:p>
            <a:pPr lvl="3" eaLnBrk="1" hangingPunct="1"/>
            <a:r>
              <a:rPr lang="en-US" dirty="0" smtClean="0">
                <a:latin typeface="Century Schoolbook" pitchFamily="18" charset="0"/>
              </a:rPr>
              <a:t>Gave the Apostles the ability to preach the Good News and go on missionary trips around the world.</a:t>
            </a:r>
          </a:p>
          <a:p>
            <a:pPr lvl="3" eaLnBrk="1" hangingPunct="1"/>
            <a:r>
              <a:rPr lang="en-US" dirty="0" smtClean="0">
                <a:latin typeface="Century Schoolbook" pitchFamily="18" charset="0"/>
              </a:rPr>
              <a:t>On that day 3000 were converted to Christian/Catholic Faith.</a:t>
            </a:r>
          </a:p>
          <a:p>
            <a:pPr marL="1200150" lvl="1" indent="-742950" eaLnBrk="1" hangingPunct="1">
              <a:buFont typeface="Wingdings" pitchFamily="2" charset="2"/>
              <a:buChar char="§"/>
            </a:pPr>
            <a:endParaRPr lang="en-US" sz="3600" b="1" i="1" dirty="0" smtClean="0">
              <a:latin typeface="Century Schoolbook" pitchFamily="18" charset="0"/>
            </a:endParaRPr>
          </a:p>
        </p:txBody>
      </p:sp>
      <p:pic>
        <p:nvPicPr>
          <p:cNvPr id="3" name="Picture 2" descr="pentecost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3926" y="1870090"/>
            <a:ext cx="1675274" cy="2320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entury Schoolbook" panose="02040604050505020304" pitchFamily="18" charset="0"/>
              </a:rPr>
              <a:t>Spreading the Church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latin typeface="Century Schoolbook" panose="02040604050505020304" pitchFamily="18" charset="0"/>
              </a:rPr>
              <a:t>Simon Peter</a:t>
            </a:r>
            <a:r>
              <a:rPr lang="en-US" altLang="en-US" sz="2400" dirty="0">
                <a:latin typeface="Century Schoolbook" panose="02040604050505020304" pitchFamily="18" charset="0"/>
              </a:rPr>
              <a:t> </a:t>
            </a:r>
          </a:p>
          <a:p>
            <a:pPr lvl="1" eaLnBrk="1" hangingPunct="1"/>
            <a:r>
              <a:rPr lang="en-US" altLang="en-US" sz="1800" dirty="0">
                <a:latin typeface="Century Schoolbook" panose="02040604050505020304" pitchFamily="18" charset="0"/>
              </a:rPr>
              <a:t>Served as the first </a:t>
            </a:r>
            <a:r>
              <a:rPr lang="en-US" altLang="en-US" sz="1800" dirty="0" smtClean="0">
                <a:latin typeface="Century Schoolbook" panose="02040604050505020304" pitchFamily="18" charset="0"/>
              </a:rPr>
              <a:t>Pope in Rome.</a:t>
            </a:r>
            <a:endParaRPr lang="en-US" altLang="en-US" sz="1800" dirty="0">
              <a:latin typeface="Century Schoolbook" panose="02040604050505020304" pitchFamily="18" charset="0"/>
            </a:endParaRPr>
          </a:p>
          <a:p>
            <a:pPr lvl="1" eaLnBrk="1" hangingPunct="1"/>
            <a:r>
              <a:rPr lang="en-US" altLang="en-US" sz="1800" dirty="0">
                <a:latin typeface="Century Schoolbook" panose="02040604050505020304" pitchFamily="18" charset="0"/>
              </a:rPr>
              <a:t>Martyred: crucified upside down. </a:t>
            </a:r>
          </a:p>
          <a:p>
            <a:pPr eaLnBrk="1" hangingPunct="1"/>
            <a:r>
              <a:rPr lang="en-US" altLang="en-US" sz="2400" b="1" dirty="0">
                <a:latin typeface="Century Schoolbook" panose="02040604050505020304" pitchFamily="18" charset="0"/>
              </a:rPr>
              <a:t>Andrew</a:t>
            </a:r>
            <a:r>
              <a:rPr lang="en-US" altLang="en-US" sz="2400" dirty="0">
                <a:latin typeface="Century Schoolbook" panose="02040604050505020304" pitchFamily="18" charset="0"/>
              </a:rPr>
              <a:t> (Peter’s brother)</a:t>
            </a:r>
          </a:p>
          <a:p>
            <a:pPr lvl="1" eaLnBrk="1" hangingPunct="1"/>
            <a:r>
              <a:rPr lang="en-US" altLang="en-US" sz="1800" dirty="0">
                <a:latin typeface="Century Schoolbook" panose="02040604050505020304" pitchFamily="18" charset="0"/>
              </a:rPr>
              <a:t>Missionary in </a:t>
            </a:r>
            <a:r>
              <a:rPr lang="en-US" altLang="en-US" sz="1800" dirty="0" smtClean="0">
                <a:latin typeface="Century Schoolbook" panose="02040604050505020304" pitchFamily="18" charset="0"/>
              </a:rPr>
              <a:t>Greece &amp; Russia.</a:t>
            </a:r>
            <a:endParaRPr lang="en-US" altLang="en-US" sz="1800" dirty="0">
              <a:latin typeface="Century Schoolbook" panose="02040604050505020304" pitchFamily="18" charset="0"/>
            </a:endParaRPr>
          </a:p>
          <a:p>
            <a:pPr lvl="1" eaLnBrk="1" hangingPunct="1"/>
            <a:r>
              <a:rPr lang="en-US" altLang="en-US" sz="1800" dirty="0">
                <a:latin typeface="Century Schoolbook" panose="02040604050505020304" pitchFamily="18" charset="0"/>
              </a:rPr>
              <a:t>Martyred: in Greece on a X-shaped cross.</a:t>
            </a:r>
          </a:p>
          <a:p>
            <a:pPr eaLnBrk="1" hangingPunct="1"/>
            <a:r>
              <a:rPr lang="en-US" altLang="en-US" sz="2400" b="1" dirty="0">
                <a:latin typeface="Century Schoolbook" panose="02040604050505020304" pitchFamily="18" charset="0"/>
              </a:rPr>
              <a:t>James the </a:t>
            </a:r>
            <a:r>
              <a:rPr lang="en-US" altLang="en-US" sz="2400" b="1" dirty="0" smtClean="0">
                <a:latin typeface="Century Schoolbook" panose="02040604050505020304" pitchFamily="18" charset="0"/>
              </a:rPr>
              <a:t>Greater</a:t>
            </a:r>
          </a:p>
          <a:p>
            <a:pPr lvl="1" eaLnBrk="1" hangingPunct="1"/>
            <a:r>
              <a:rPr lang="en-US" altLang="en-US" sz="1800" dirty="0" smtClean="0">
                <a:latin typeface="Century Schoolbook" panose="02040604050505020304" pitchFamily="18" charset="0"/>
              </a:rPr>
              <a:t>Served in Spain and Jerusalem	</a:t>
            </a:r>
            <a:endParaRPr lang="en-US" altLang="en-US" sz="1800" dirty="0">
              <a:latin typeface="Century Schoolbook" panose="02040604050505020304" pitchFamily="18" charset="0"/>
            </a:endParaRPr>
          </a:p>
          <a:p>
            <a:pPr lvl="1" eaLnBrk="1" hangingPunct="1"/>
            <a:r>
              <a:rPr lang="en-US" altLang="en-US" sz="1800" dirty="0">
                <a:latin typeface="Century Schoolbook" panose="02040604050505020304" pitchFamily="18" charset="0"/>
              </a:rPr>
              <a:t>Martyred: </a:t>
            </a:r>
            <a:r>
              <a:rPr lang="en-US" altLang="en-US" sz="1800" dirty="0" smtClean="0">
                <a:latin typeface="Century Schoolbook" panose="02040604050505020304" pitchFamily="18" charset="0"/>
              </a:rPr>
              <a:t>in Jerusalem; first </a:t>
            </a:r>
            <a:r>
              <a:rPr lang="en-US" altLang="en-US" sz="1800" dirty="0">
                <a:latin typeface="Century Schoolbook" panose="02040604050505020304" pitchFamily="18" charset="0"/>
              </a:rPr>
              <a:t>Apostle to </a:t>
            </a:r>
            <a:r>
              <a:rPr lang="en-US" altLang="en-US" sz="1800" dirty="0" smtClean="0">
                <a:latin typeface="Century Schoolbook" panose="02040604050505020304" pitchFamily="18" charset="0"/>
              </a:rPr>
              <a:t>die for </a:t>
            </a:r>
            <a:r>
              <a:rPr lang="en-US" altLang="en-US" sz="1800" dirty="0">
                <a:latin typeface="Century Schoolbook" panose="02040604050505020304" pitchFamily="18" charset="0"/>
              </a:rPr>
              <a:t>the Faith.</a:t>
            </a:r>
            <a:endParaRPr lang="en-US" altLang="en-US" sz="1800" b="1" dirty="0">
              <a:latin typeface="Century Schoolbook" panose="02040604050505020304" pitchFamily="18" charset="0"/>
            </a:endParaRPr>
          </a:p>
          <a:p>
            <a:pPr eaLnBrk="1" hangingPunct="1"/>
            <a:r>
              <a:rPr lang="en-US" altLang="en-US" sz="2400" b="1" dirty="0">
                <a:latin typeface="Century Schoolbook" panose="02040604050505020304" pitchFamily="18" charset="0"/>
              </a:rPr>
              <a:t>John </a:t>
            </a:r>
            <a:r>
              <a:rPr lang="en-US" altLang="en-US" sz="2400" dirty="0">
                <a:latin typeface="Century Schoolbook" panose="02040604050505020304" pitchFamily="18" charset="0"/>
              </a:rPr>
              <a:t>(James the </a:t>
            </a:r>
            <a:r>
              <a:rPr lang="en-US" altLang="en-US" sz="2400" dirty="0" err="1">
                <a:latin typeface="Century Schoolbook" panose="02040604050505020304" pitchFamily="18" charset="0"/>
              </a:rPr>
              <a:t>Greater’s</a:t>
            </a:r>
            <a:r>
              <a:rPr lang="en-US" altLang="en-US" sz="2400" dirty="0">
                <a:latin typeface="Century Schoolbook" panose="02040604050505020304" pitchFamily="18" charset="0"/>
              </a:rPr>
              <a:t> brother) </a:t>
            </a:r>
          </a:p>
          <a:p>
            <a:pPr lvl="1" eaLnBrk="1" hangingPunct="1"/>
            <a:r>
              <a:rPr lang="en-US" altLang="en-US" sz="1800" dirty="0" smtClean="0">
                <a:latin typeface="Century Schoolbook" panose="02040604050505020304" pitchFamily="18" charset="0"/>
              </a:rPr>
              <a:t>Took care of Mary, the Mother of God. </a:t>
            </a:r>
          </a:p>
          <a:p>
            <a:pPr lvl="1" eaLnBrk="1" hangingPunct="1"/>
            <a:r>
              <a:rPr lang="en-US" altLang="en-US" sz="1800" dirty="0" smtClean="0">
                <a:latin typeface="Century Schoolbook" panose="02040604050505020304" pitchFamily="18" charset="0"/>
              </a:rPr>
              <a:t>Traveled </a:t>
            </a:r>
            <a:r>
              <a:rPr lang="en-US" altLang="en-US" sz="1800" dirty="0">
                <a:latin typeface="Century Schoolbook" panose="02040604050505020304" pitchFamily="18" charset="0"/>
              </a:rPr>
              <a:t>to Asia </a:t>
            </a:r>
            <a:r>
              <a:rPr lang="en-US" altLang="en-US" sz="1800" dirty="0" smtClean="0">
                <a:latin typeface="Century Schoolbook" panose="02040604050505020304" pitchFamily="18" charset="0"/>
              </a:rPr>
              <a:t>&amp; Turkey.</a:t>
            </a:r>
            <a:endParaRPr lang="en-US" altLang="en-US" sz="1800" dirty="0">
              <a:latin typeface="Century Schoolbook" panose="02040604050505020304" pitchFamily="18" charset="0"/>
            </a:endParaRPr>
          </a:p>
          <a:p>
            <a:pPr lvl="1" eaLnBrk="1" hangingPunct="1"/>
            <a:r>
              <a:rPr lang="en-US" altLang="en-US" sz="1800" dirty="0">
                <a:latin typeface="Century Schoolbook" panose="02040604050505020304" pitchFamily="18" charset="0"/>
              </a:rPr>
              <a:t>Died a natural death: the last Apostle to die</a:t>
            </a:r>
            <a:r>
              <a:rPr lang="en-US" altLang="en-US" sz="1800" dirty="0" smtClean="0">
                <a:latin typeface="Century Schoolbook" panose="02040604050505020304" pitchFamily="18" charset="0"/>
              </a:rPr>
              <a:t>.</a:t>
            </a:r>
            <a:endParaRPr lang="en-US" altLang="en-US" sz="1800" b="1" dirty="0">
              <a:latin typeface="Century Schoolbook" panose="020406040505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219200"/>
            <a:ext cx="1714500" cy="252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0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Spreading the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2837"/>
            <a:ext cx="8193087" cy="4525963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latin typeface="Century Schoolbook" panose="02040604050505020304" pitchFamily="18" charset="0"/>
              </a:rPr>
              <a:t>Phillip</a:t>
            </a:r>
          </a:p>
          <a:p>
            <a:pPr lvl="1" eaLnBrk="1" hangingPunct="1"/>
            <a:r>
              <a:rPr lang="en-US" altLang="en-US" sz="1800" dirty="0">
                <a:latin typeface="Century Schoolbook" panose="02040604050505020304" pitchFamily="18" charset="0"/>
              </a:rPr>
              <a:t>Preached in Asia Minor.</a:t>
            </a:r>
          </a:p>
          <a:p>
            <a:pPr lvl="1" eaLnBrk="1" hangingPunct="1"/>
            <a:r>
              <a:rPr lang="en-US" altLang="en-US" sz="1800" dirty="0">
                <a:latin typeface="Century Schoolbook" panose="02040604050505020304" pitchFamily="18" charset="0"/>
              </a:rPr>
              <a:t>Martyred: in Greece.</a:t>
            </a:r>
            <a:endParaRPr lang="en-US" altLang="en-US" sz="1800" b="1" dirty="0">
              <a:latin typeface="Century Schoolbook" panose="02040604050505020304" pitchFamily="18" charset="0"/>
            </a:endParaRPr>
          </a:p>
          <a:p>
            <a:pPr eaLnBrk="1" hangingPunct="1"/>
            <a:r>
              <a:rPr lang="en-US" altLang="en-US" sz="2400" b="1" dirty="0">
                <a:latin typeface="Century Schoolbook" panose="02040604050505020304" pitchFamily="18" charset="0"/>
              </a:rPr>
              <a:t>Bartholomew </a:t>
            </a:r>
          </a:p>
          <a:p>
            <a:pPr lvl="1" eaLnBrk="1" hangingPunct="1"/>
            <a:r>
              <a:rPr lang="en-US" altLang="en-US" sz="1800" dirty="0">
                <a:latin typeface="Century Schoolbook" panose="02040604050505020304" pitchFamily="18" charset="0"/>
              </a:rPr>
              <a:t>Preached the Good News in Armenia (Northeastern Turkey).</a:t>
            </a:r>
          </a:p>
          <a:p>
            <a:pPr lvl="1" eaLnBrk="1" hangingPunct="1"/>
            <a:r>
              <a:rPr lang="en-US" altLang="en-US" sz="1800" dirty="0">
                <a:latin typeface="Century Schoolbook" panose="02040604050505020304" pitchFamily="18" charset="0"/>
              </a:rPr>
              <a:t>Martyred: </a:t>
            </a:r>
            <a:r>
              <a:rPr lang="en-US" altLang="en-US" sz="1800" dirty="0" smtClean="0">
                <a:latin typeface="Century Schoolbook" panose="02040604050505020304" pitchFamily="18" charset="0"/>
              </a:rPr>
              <a:t>beheaded</a:t>
            </a:r>
            <a:r>
              <a:rPr lang="en-US" altLang="en-US" sz="1800" dirty="0">
                <a:latin typeface="Century Schoolbook" panose="02040604050505020304" pitchFamily="18" charset="0"/>
              </a:rPr>
              <a:t>.</a:t>
            </a:r>
            <a:endParaRPr lang="en-US" altLang="en-US" sz="1800" b="1" dirty="0">
              <a:latin typeface="Century Schoolbook" panose="02040604050505020304" pitchFamily="18" charset="0"/>
            </a:endParaRPr>
          </a:p>
          <a:p>
            <a:pPr eaLnBrk="1" hangingPunct="1">
              <a:spcBef>
                <a:spcPts val="475"/>
              </a:spcBef>
            </a:pPr>
            <a:r>
              <a:rPr lang="en-US" altLang="en-US" sz="2400" b="1" dirty="0" smtClean="0">
                <a:latin typeface="Century Schoolbook" panose="02040604050505020304" pitchFamily="18" charset="0"/>
              </a:rPr>
              <a:t>Doubting </a:t>
            </a:r>
            <a:r>
              <a:rPr lang="en-US" altLang="en-US" sz="2400" b="1" dirty="0">
                <a:latin typeface="Century Schoolbook" panose="02040604050505020304" pitchFamily="18" charset="0"/>
              </a:rPr>
              <a:t>Thomas</a:t>
            </a:r>
          </a:p>
          <a:p>
            <a:pPr lvl="1" eaLnBrk="1" hangingPunct="1">
              <a:spcBef>
                <a:spcPts val="475"/>
              </a:spcBef>
            </a:pPr>
            <a:r>
              <a:rPr lang="en-US" altLang="en-US" sz="1800" dirty="0">
                <a:latin typeface="Century Schoolbook" panose="02040604050505020304" pitchFamily="18" charset="0"/>
              </a:rPr>
              <a:t>Taught in </a:t>
            </a:r>
            <a:r>
              <a:rPr lang="en-US" altLang="en-US" sz="1800" dirty="0" smtClean="0">
                <a:latin typeface="Century Schoolbook" panose="02040604050505020304" pitchFamily="18" charset="0"/>
              </a:rPr>
              <a:t>India</a:t>
            </a:r>
            <a:r>
              <a:rPr lang="en-US" altLang="en-US" sz="1800" dirty="0">
                <a:latin typeface="Century Schoolbook" panose="02040604050505020304" pitchFamily="18" charset="0"/>
              </a:rPr>
              <a:t>.</a:t>
            </a:r>
          </a:p>
          <a:p>
            <a:pPr lvl="1" eaLnBrk="1" hangingPunct="1">
              <a:spcBef>
                <a:spcPts val="475"/>
              </a:spcBef>
            </a:pPr>
            <a:r>
              <a:rPr lang="en-US" altLang="en-US" sz="1800" dirty="0">
                <a:latin typeface="Century Schoolbook" panose="02040604050505020304" pitchFamily="18" charset="0"/>
              </a:rPr>
              <a:t>Martyred: in India.</a:t>
            </a:r>
          </a:p>
          <a:p>
            <a:pPr eaLnBrk="1" hangingPunct="1">
              <a:spcBef>
                <a:spcPts val="475"/>
              </a:spcBef>
            </a:pPr>
            <a:r>
              <a:rPr lang="en-US" altLang="en-US" sz="2400" b="1" dirty="0">
                <a:latin typeface="Century Schoolbook" panose="02040604050505020304" pitchFamily="18" charset="0"/>
              </a:rPr>
              <a:t>Matthew (Levi</a:t>
            </a:r>
            <a:r>
              <a:rPr lang="en-US" altLang="en-US" sz="2400" dirty="0">
                <a:latin typeface="Century Schoolbook" panose="02040604050505020304" pitchFamily="18" charset="0"/>
              </a:rPr>
              <a:t>)</a:t>
            </a:r>
          </a:p>
          <a:p>
            <a:pPr lvl="1" eaLnBrk="1" hangingPunct="1">
              <a:spcBef>
                <a:spcPts val="475"/>
              </a:spcBef>
            </a:pPr>
            <a:r>
              <a:rPr lang="en-US" altLang="en-US" sz="1800" dirty="0">
                <a:latin typeface="Century Schoolbook" panose="02040604050505020304" pitchFamily="18" charset="0"/>
              </a:rPr>
              <a:t>Traveled to </a:t>
            </a:r>
            <a:r>
              <a:rPr lang="en-US" altLang="en-US" sz="1800" dirty="0" smtClean="0">
                <a:latin typeface="Century Schoolbook" panose="02040604050505020304" pitchFamily="18" charset="0"/>
              </a:rPr>
              <a:t>Palestine.</a:t>
            </a:r>
            <a:endParaRPr lang="en-US" altLang="en-US" sz="1800" dirty="0">
              <a:latin typeface="Century Schoolbook" panose="02040604050505020304" pitchFamily="18" charset="0"/>
            </a:endParaRPr>
          </a:p>
          <a:p>
            <a:pPr lvl="1" eaLnBrk="1" hangingPunct="1">
              <a:spcBef>
                <a:spcPts val="475"/>
              </a:spcBef>
            </a:pPr>
            <a:r>
              <a:rPr lang="en-US" altLang="en-US" sz="1800" dirty="0">
                <a:latin typeface="Century Schoolbook" panose="02040604050505020304" pitchFamily="18" charset="0"/>
              </a:rPr>
              <a:t>Martyred: </a:t>
            </a:r>
            <a:r>
              <a:rPr lang="en-US" altLang="en-US" sz="1800" dirty="0" smtClean="0">
                <a:latin typeface="Century Schoolbook" panose="02040604050505020304" pitchFamily="18" charset="0"/>
              </a:rPr>
              <a:t>in Iran.</a:t>
            </a:r>
            <a:endParaRPr lang="en-US" altLang="en-US" sz="1800" dirty="0">
              <a:latin typeface="Century Schoolbook" panose="02040604050505020304" pitchFamily="18" charset="0"/>
            </a:endParaRPr>
          </a:p>
          <a:p>
            <a:pPr eaLnBrk="1" hangingPunct="1">
              <a:spcBef>
                <a:spcPts val="475"/>
              </a:spcBef>
            </a:pPr>
            <a:r>
              <a:rPr lang="en-US" altLang="en-US" sz="2400" b="1" dirty="0">
                <a:latin typeface="Century Schoolbook" panose="02040604050505020304" pitchFamily="18" charset="0"/>
              </a:rPr>
              <a:t>James the Less</a:t>
            </a:r>
            <a:r>
              <a:rPr lang="en-US" altLang="en-US" sz="2400" dirty="0">
                <a:latin typeface="Century Schoolbook" panose="02040604050505020304" pitchFamily="18" charset="0"/>
              </a:rPr>
              <a:t> </a:t>
            </a:r>
          </a:p>
          <a:p>
            <a:pPr lvl="1" eaLnBrk="1" hangingPunct="1">
              <a:spcBef>
                <a:spcPts val="475"/>
              </a:spcBef>
            </a:pPr>
            <a:r>
              <a:rPr lang="en-US" altLang="en-US" sz="1800" dirty="0">
                <a:latin typeface="Century Schoolbook" panose="02040604050505020304" pitchFamily="18" charset="0"/>
              </a:rPr>
              <a:t>First Bishop of Jerusalem.</a:t>
            </a:r>
          </a:p>
          <a:p>
            <a:pPr lvl="1" eaLnBrk="1" hangingPunct="1">
              <a:spcBef>
                <a:spcPts val="475"/>
              </a:spcBef>
            </a:pPr>
            <a:r>
              <a:rPr lang="en-US" altLang="en-US" sz="1800" dirty="0">
                <a:latin typeface="Century Schoolbook" panose="02040604050505020304" pitchFamily="18" charset="0"/>
              </a:rPr>
              <a:t>Martyred: in Jerusalem</a:t>
            </a:r>
            <a:r>
              <a:rPr lang="en-US" altLang="en-US" sz="1800" dirty="0" smtClean="0">
                <a:latin typeface="Century Schoolbook" panose="02040604050505020304" pitchFamily="18" charset="0"/>
              </a:rPr>
              <a:t>.</a:t>
            </a:r>
            <a:endParaRPr lang="en-US" altLang="en-US" sz="1800" dirty="0">
              <a:latin typeface="Century Schoolbook" panose="020406040505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3886200" cy="301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1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Spreading the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525963"/>
          </a:xfrm>
        </p:spPr>
        <p:txBody>
          <a:bodyPr/>
          <a:lstStyle/>
          <a:p>
            <a:pPr eaLnBrk="1" hangingPunct="1">
              <a:spcBef>
                <a:spcPts val="475"/>
              </a:spcBef>
            </a:pPr>
            <a:r>
              <a:rPr lang="en-US" altLang="en-US" sz="2400" b="1" dirty="0">
                <a:latin typeface="Century Schoolbook" panose="02040604050505020304" pitchFamily="18" charset="0"/>
              </a:rPr>
              <a:t>Jude Thaddaeus</a:t>
            </a:r>
            <a:r>
              <a:rPr lang="en-US" altLang="en-US" sz="2400" dirty="0">
                <a:latin typeface="Century Schoolbook" panose="02040604050505020304" pitchFamily="18" charset="0"/>
              </a:rPr>
              <a:t> (James Less’ brother)</a:t>
            </a:r>
          </a:p>
          <a:p>
            <a:pPr lvl="1" eaLnBrk="1" hangingPunct="1">
              <a:spcBef>
                <a:spcPts val="475"/>
              </a:spcBef>
            </a:pPr>
            <a:r>
              <a:rPr lang="en-US" altLang="en-US" sz="1800" dirty="0">
                <a:latin typeface="Century Schoolbook" panose="02040604050505020304" pitchFamily="18" charset="0"/>
              </a:rPr>
              <a:t>Missionary in Iran &amp; surrounding countries.</a:t>
            </a:r>
          </a:p>
          <a:p>
            <a:pPr lvl="1" eaLnBrk="1" hangingPunct="1">
              <a:spcBef>
                <a:spcPts val="475"/>
              </a:spcBef>
            </a:pPr>
            <a:r>
              <a:rPr lang="en-US" altLang="en-US" sz="1800" dirty="0">
                <a:latin typeface="Century Schoolbook" panose="02040604050505020304" pitchFamily="18" charset="0"/>
              </a:rPr>
              <a:t>Martyred: in Iran.</a:t>
            </a:r>
          </a:p>
          <a:p>
            <a:pPr eaLnBrk="1" hangingPunct="1">
              <a:spcBef>
                <a:spcPts val="475"/>
              </a:spcBef>
            </a:pPr>
            <a:r>
              <a:rPr lang="en-US" altLang="en-US" sz="2400" b="1" dirty="0">
                <a:latin typeface="Century Schoolbook" panose="02040604050505020304" pitchFamily="18" charset="0"/>
              </a:rPr>
              <a:t>Simon</a:t>
            </a:r>
          </a:p>
          <a:p>
            <a:pPr lvl="1" eaLnBrk="1" hangingPunct="1">
              <a:spcBef>
                <a:spcPts val="475"/>
              </a:spcBef>
            </a:pPr>
            <a:r>
              <a:rPr lang="en-US" altLang="en-US" sz="1800" dirty="0">
                <a:latin typeface="Century Schoolbook" panose="02040604050505020304" pitchFamily="18" charset="0"/>
              </a:rPr>
              <a:t>Missionary in Iran &amp; surrounding countries.</a:t>
            </a:r>
          </a:p>
          <a:p>
            <a:pPr lvl="1" eaLnBrk="1" hangingPunct="1">
              <a:spcBef>
                <a:spcPts val="475"/>
              </a:spcBef>
            </a:pPr>
            <a:r>
              <a:rPr lang="en-US" altLang="en-US" sz="1800" dirty="0">
                <a:latin typeface="Century Schoolbook" panose="02040604050505020304" pitchFamily="18" charset="0"/>
              </a:rPr>
              <a:t>Martyred: in Iran with St. Jude.</a:t>
            </a:r>
          </a:p>
          <a:p>
            <a:pPr eaLnBrk="1" hangingPunct="1">
              <a:spcBef>
                <a:spcPts val="475"/>
              </a:spcBef>
            </a:pPr>
            <a:r>
              <a:rPr lang="en-US" altLang="en-US" sz="2400" b="1" dirty="0">
                <a:latin typeface="Century Schoolbook" panose="02040604050505020304" pitchFamily="18" charset="0"/>
              </a:rPr>
              <a:t>Judas Iscariot</a:t>
            </a:r>
          </a:p>
          <a:p>
            <a:pPr lvl="1" eaLnBrk="1" hangingPunct="1">
              <a:spcBef>
                <a:spcPts val="475"/>
              </a:spcBef>
            </a:pPr>
            <a:r>
              <a:rPr lang="en-US" altLang="en-US" sz="1800" dirty="0">
                <a:latin typeface="Century Schoolbook" panose="02040604050505020304" pitchFamily="18" charset="0"/>
              </a:rPr>
              <a:t>After betraying Jesus, he despaired of God’s love and killed </a:t>
            </a:r>
            <a:r>
              <a:rPr lang="en-US" altLang="en-US" sz="1800" dirty="0" smtClean="0">
                <a:latin typeface="Century Schoolbook" panose="02040604050505020304" pitchFamily="18" charset="0"/>
              </a:rPr>
              <a:t>himself.</a:t>
            </a:r>
            <a:endParaRPr lang="en-US" sz="3200" dirty="0">
              <a:latin typeface="Century Schoolbook" panose="02040604050505020304" pitchFamily="18" charset="0"/>
            </a:endParaRPr>
          </a:p>
          <a:p>
            <a:r>
              <a:rPr lang="en-US" sz="2400" b="1" dirty="0" smtClean="0">
                <a:latin typeface="Century Schoolbook" panose="02040604050505020304" pitchFamily="18" charset="0"/>
              </a:rPr>
              <a:t>St. Matthias (took Judas’ place)</a:t>
            </a:r>
          </a:p>
          <a:p>
            <a:pPr lvl="1"/>
            <a:r>
              <a:rPr lang="en-US" sz="1800" dirty="0" smtClean="0">
                <a:latin typeface="Century Schoolbook" panose="02040604050505020304" pitchFamily="18" charset="0"/>
              </a:rPr>
              <a:t>Preached in Ethiopia.</a:t>
            </a:r>
          </a:p>
          <a:p>
            <a:pPr lvl="1"/>
            <a:r>
              <a:rPr lang="en-US" sz="1800" dirty="0" smtClean="0">
                <a:latin typeface="Century Schoolbook" panose="02040604050505020304" pitchFamily="18" charset="0"/>
              </a:rPr>
              <a:t>Martyred.</a:t>
            </a:r>
            <a:endParaRPr lang="en-US" sz="1800" dirty="0">
              <a:latin typeface="Century Schoolbook" panose="020406040505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59561"/>
            <a:ext cx="2895600" cy="199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44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Schoolbook" pitchFamily="18" charset="0"/>
              </a:rPr>
              <a:t>Twelve Apostles’ Travels</a:t>
            </a:r>
          </a:p>
        </p:txBody>
      </p:sp>
      <p:pic>
        <p:nvPicPr>
          <p:cNvPr id="7171" name="Picture 5" descr="CNM11-GospelPreach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1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/>
          <a:lstStyle/>
          <a:p>
            <a:r>
              <a:rPr lang="en-US" sz="2900" b="1" dirty="0" smtClean="0"/>
              <a:t>If you were a missionary, </a:t>
            </a:r>
            <a:br>
              <a:rPr lang="en-US" sz="2900" b="1" dirty="0" smtClean="0"/>
            </a:br>
            <a:r>
              <a:rPr lang="en-US" sz="2900" b="1" dirty="0" smtClean="0"/>
              <a:t>where would you want to serve?</a:t>
            </a:r>
            <a:endParaRPr lang="en-US" sz="29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60663"/>
            <a:ext cx="7543800" cy="50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4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dirty="0" smtClean="0"/>
              <a:t>You </a:t>
            </a:r>
            <a:r>
              <a:rPr lang="en-US" u="sng" dirty="0" smtClean="0"/>
              <a:t>are</a:t>
            </a:r>
            <a:r>
              <a:rPr lang="en-US" dirty="0" smtClean="0"/>
              <a:t> a missionary! </a:t>
            </a:r>
            <a:br>
              <a:rPr lang="en-US" dirty="0" smtClean="0"/>
            </a:br>
            <a:r>
              <a:rPr lang="en-US" dirty="0" smtClean="0"/>
              <a:t>Who is God calling you to serve?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629</Words>
  <Application>Microsoft Office PowerPoint</Application>
  <PresentationFormat>On-screen Show (4:3)</PresentationFormat>
  <Paragraphs>89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The Church in Our Time</vt:lpstr>
      <vt:lpstr>What would you say?</vt:lpstr>
      <vt:lpstr>PowerPoint Presentation</vt:lpstr>
      <vt:lpstr>Spreading the Church</vt:lpstr>
      <vt:lpstr>Spreading the Church</vt:lpstr>
      <vt:lpstr>Spreading the Church</vt:lpstr>
      <vt:lpstr>Twelve Apostles’ Travels</vt:lpstr>
      <vt:lpstr>If you were a missionary,  where would you want to serve?</vt:lpstr>
      <vt:lpstr>You are a missionary!  Who is God calling you to serve?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Church in Our Time</dc:title>
  <dc:creator>Sr. Marie Caritas</dc:creator>
  <cp:lastModifiedBy>Sr. Marie Caritas</cp:lastModifiedBy>
  <cp:revision>19</cp:revision>
  <dcterms:modified xsi:type="dcterms:W3CDTF">2015-08-04T21:25:23Z</dcterms:modified>
</cp:coreProperties>
</file>