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16"/>
  </p:notesMasterIdLst>
  <p:handoutMasterIdLst>
    <p:handoutMasterId r:id="rId17"/>
  </p:handoutMasterIdLst>
  <p:sldIdLst>
    <p:sldId id="256" r:id="rId2"/>
    <p:sldId id="301" r:id="rId3"/>
    <p:sldId id="302" r:id="rId4"/>
    <p:sldId id="303" r:id="rId5"/>
    <p:sldId id="304" r:id="rId6"/>
    <p:sldId id="291" r:id="rId7"/>
    <p:sldId id="298" r:id="rId8"/>
    <p:sldId id="264" r:id="rId9"/>
    <p:sldId id="296" r:id="rId10"/>
    <p:sldId id="297" r:id="rId11"/>
    <p:sldId id="274" r:id="rId12"/>
    <p:sldId id="295" r:id="rId13"/>
    <p:sldId id="300" r:id="rId14"/>
    <p:sldId id="299"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E8B62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0" autoAdjust="0"/>
    <p:restoredTop sz="94660" autoAdjust="0"/>
  </p:normalViewPr>
  <p:slideViewPr>
    <p:cSldViewPr>
      <p:cViewPr varScale="1">
        <p:scale>
          <a:sx n="65" d="100"/>
          <a:sy n="65" d="100"/>
        </p:scale>
        <p:origin x="-114"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491FAA6-237D-4DC3-9AD0-053764CA1CCD}" type="datetimeFigureOut">
              <a:rPr lang="en-US"/>
              <a:pPr>
                <a:defRPr/>
              </a:pPr>
              <a:t>2/23/2012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356F01A-7088-498C-A3D7-A5E2D65214A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A01A799-0436-4B17-9F0B-33672C9265AE}" type="datetimeFigureOut">
              <a:rPr lang="en-US"/>
              <a:pPr>
                <a:defRPr/>
              </a:pPr>
              <a:t>2/23/2012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6D20119-4547-4ADD-8B23-6E9A9F511CD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ADFB58-3ED4-46BE-B613-E8DD7CD500C1}"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6D20119-4547-4ADD-8B23-6E9A9F511CD9}"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irelight title.png"/>
          <p:cNvPicPr>
            <a:picLocks noChangeAspect="1"/>
          </p:cNvPicPr>
          <p:nvPr/>
        </p:nvPicPr>
        <p:blipFill>
          <a:blip r:embed="rId2" cstate="print"/>
          <a:srcRect l="43431" t="21353" b="20413"/>
          <a:stretch>
            <a:fillRect/>
          </a:stretch>
        </p:blipFill>
        <p:spPr bwMode="auto">
          <a:xfrm>
            <a:off x="0" y="0"/>
            <a:ext cx="3671888" cy="6858000"/>
          </a:xfrm>
          <a:prstGeom prst="rect">
            <a:avLst/>
          </a:prstGeom>
          <a:noFill/>
          <a:ln w="9525">
            <a:noFill/>
            <a:miter lim="800000"/>
            <a:headEnd/>
            <a:tailEnd/>
          </a:ln>
        </p:spPr>
      </p:pic>
      <p:sp>
        <p:nvSpPr>
          <p:cNvPr id="2" name="Title 1"/>
          <p:cNvSpPr>
            <a:spLocks noGrp="1"/>
          </p:cNvSpPr>
          <p:nvPr>
            <p:ph type="ctrTitle"/>
          </p:nvPr>
        </p:nvSpPr>
        <p:spPr>
          <a:xfrm>
            <a:off x="1752600" y="1219200"/>
            <a:ext cx="6400800" cy="1600200"/>
          </a:xfrm>
        </p:spPr>
        <p:txBody>
          <a:bodyPr/>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228600" y="5943600"/>
            <a:ext cx="2133600" cy="228600"/>
          </a:xfrm>
        </p:spPr>
        <p:txBody>
          <a:bodyPr/>
          <a:lstStyle>
            <a:lvl1pPr algn="l">
              <a:defRPr/>
            </a:lvl1pPr>
          </a:lstStyle>
          <a:p>
            <a:pPr>
              <a:defRPr/>
            </a:pPr>
            <a:endParaRPr lang="en-US"/>
          </a:p>
        </p:txBody>
      </p:sp>
      <p:sp>
        <p:nvSpPr>
          <p:cNvPr id="6" name="Footer Placeholder 4"/>
          <p:cNvSpPr>
            <a:spLocks noGrp="1"/>
          </p:cNvSpPr>
          <p:nvPr>
            <p:ph type="ftr" sz="quarter" idx="11"/>
          </p:nvPr>
        </p:nvSpPr>
        <p:spPr>
          <a:xfrm>
            <a:off x="228600" y="5715000"/>
            <a:ext cx="2667000" cy="228600"/>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228600" y="6248400"/>
            <a:ext cx="533400" cy="228600"/>
          </a:xfrm>
        </p:spPr>
        <p:txBody>
          <a:bodyPr/>
          <a:lstStyle>
            <a:lvl1pPr algn="l">
              <a:defRPr/>
            </a:lvl1pPr>
          </a:lstStyle>
          <a:p>
            <a:pPr>
              <a:defRPr/>
            </a:pPr>
            <a:fld id="{B3A5FE45-90A9-4B79-AE26-F969A97D0D4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B79D1B-39CA-436C-9B07-A625F0D168B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DE90A2-F911-4428-A4E5-4BA1739C07C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1D0A61-C75B-44DE-BB6E-AD26E111138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90A57B-97B1-434B-BF3D-AA075509C55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90E2D7-A1D8-4945-9549-4D4ECCAE62A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Firelight section.png"/>
          <p:cNvPicPr>
            <a:picLocks noChangeAspect="1"/>
          </p:cNvPicPr>
          <p:nvPr/>
        </p:nvPicPr>
        <p:blipFill>
          <a:blip r:embed="rId2" cstate="print"/>
          <a:srcRect l="7678" r="8563" b="31688"/>
          <a:stretch>
            <a:fillRect/>
          </a:stretch>
        </p:blipFill>
        <p:spPr bwMode="auto">
          <a:xfrm>
            <a:off x="0" y="3048000"/>
            <a:ext cx="9144000" cy="3810000"/>
          </a:xfrm>
          <a:prstGeom prst="rect">
            <a:avLst/>
          </a:prstGeom>
          <a:noFill/>
          <a:ln w="9525">
            <a:noFill/>
            <a:miter lim="800000"/>
            <a:headEnd/>
            <a:tailEnd/>
          </a:ln>
        </p:spPr>
      </p:pic>
      <p:sp>
        <p:nvSpPr>
          <p:cNvPr id="2" name="Title 1"/>
          <p:cNvSpPr>
            <a:spLocks noGrp="1"/>
          </p:cNvSpPr>
          <p:nvPr>
            <p:ph type="title"/>
          </p:nvPr>
        </p:nvSpPr>
        <p:spPr>
          <a:xfrm>
            <a:off x="876300" y="2057400"/>
            <a:ext cx="7391400" cy="1590675"/>
          </a:xfrm>
        </p:spPr>
        <p:txBody>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FDE132-329B-4EC8-855E-69F8B197CB0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EFB410-966A-451B-91D8-6E8A7639ED7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5BE9E91-4AC2-4E06-B118-BAD7C58915D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8157297-BF63-48A8-974D-3DF01095029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AA7D08F-C785-48B0-89C6-6287CACD3EE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8488"/>
          </a:xfrm>
        </p:spPr>
        <p:txBody>
          <a:bodyPr anchor="ct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DF7A628-60B2-4FC8-8368-621B7D02D7A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9250"/>
          </a:xfrm>
        </p:spPr>
        <p:txBody>
          <a:bodyPr anchor="ct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32104" y="2514600"/>
            <a:ext cx="1984248" cy="2359152"/>
          </a:xfrm>
        </p:spPr>
        <p:txBody>
          <a:bodyPr anchor="t" anchorCtr="0"/>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8A279E7-0BC8-4883-8898-E83B9E01F52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6" name="Picture 11" descr="Firelight content.png"/>
          <p:cNvPicPr>
            <a:picLocks noChangeAspect="1"/>
          </p:cNvPicPr>
          <p:nvPr/>
        </p:nvPicPr>
        <p:blipFill>
          <a:blip r:embed="rId15" cstate="print"/>
          <a:srcRect l="10260" t="11517" r="6261" b="8745"/>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731963" y="274638"/>
            <a:ext cx="568007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endParaRPr lang="en-US"/>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endParaRPr lang="en-US"/>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latinLnBrk="0" hangingPunct="1">
              <a:spcBef>
                <a:spcPct val="0"/>
              </a:spcBef>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fld id="{D6E57637-1DED-4A51-BD4A-01E734E0101F}"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965" r:id="rId1"/>
    <p:sldLayoutId id="2147483956" r:id="rId2"/>
    <p:sldLayoutId id="2147483966" r:id="rId3"/>
    <p:sldLayoutId id="2147483957" r:id="rId4"/>
    <p:sldLayoutId id="2147483958" r:id="rId5"/>
    <p:sldLayoutId id="2147483959" r:id="rId6"/>
    <p:sldLayoutId id="2147483960" r:id="rId7"/>
    <p:sldLayoutId id="2147483967" r:id="rId8"/>
    <p:sldLayoutId id="2147483968" r:id="rId9"/>
    <p:sldLayoutId id="2147483961" r:id="rId10"/>
    <p:sldLayoutId id="2147483962" r:id="rId11"/>
    <p:sldLayoutId id="2147483964" r:id="rId12"/>
    <p:sldLayoutId id="2147483969" r:id="rId13"/>
  </p:sldLayoutIdLst>
  <p:txStyles>
    <p:titleStyle>
      <a:lvl1pPr algn="ctr" rtl="0" eaLnBrk="0" fontAlgn="base" hangingPunct="0">
        <a:spcBef>
          <a:spcPct val="0"/>
        </a:spcBef>
        <a:spcAft>
          <a:spcPct val="0"/>
        </a:spcAft>
        <a:defRPr sz="44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vl2pPr algn="ctr" rtl="0" eaLnBrk="0" fontAlgn="base" hangingPunct="0">
        <a:spcBef>
          <a:spcPct val="0"/>
        </a:spcBef>
        <a:spcAft>
          <a:spcPct val="0"/>
        </a:spcAft>
        <a:defRPr sz="4400">
          <a:solidFill>
            <a:schemeClr val="tx1"/>
          </a:solidFill>
          <a:latin typeface="Corbel" pitchFamily="34" charset="0"/>
        </a:defRPr>
      </a:lvl2pPr>
      <a:lvl3pPr algn="ctr" rtl="0" eaLnBrk="0" fontAlgn="base" hangingPunct="0">
        <a:spcBef>
          <a:spcPct val="0"/>
        </a:spcBef>
        <a:spcAft>
          <a:spcPct val="0"/>
        </a:spcAft>
        <a:defRPr sz="4400">
          <a:solidFill>
            <a:schemeClr val="tx1"/>
          </a:solidFill>
          <a:latin typeface="Corbel" pitchFamily="34" charset="0"/>
        </a:defRPr>
      </a:lvl3pPr>
      <a:lvl4pPr algn="ctr" rtl="0" eaLnBrk="0" fontAlgn="base" hangingPunct="0">
        <a:spcBef>
          <a:spcPct val="0"/>
        </a:spcBef>
        <a:spcAft>
          <a:spcPct val="0"/>
        </a:spcAft>
        <a:defRPr sz="4400">
          <a:solidFill>
            <a:schemeClr val="tx1"/>
          </a:solidFill>
          <a:latin typeface="Corbel" pitchFamily="34" charset="0"/>
        </a:defRPr>
      </a:lvl4pPr>
      <a:lvl5pPr algn="ctr" rtl="0" eaLnBrk="0" fontAlgn="base" hangingPunct="0">
        <a:spcBef>
          <a:spcPct val="0"/>
        </a:spcBef>
        <a:spcAft>
          <a:spcPct val="0"/>
        </a:spcAft>
        <a:defRPr sz="4400">
          <a:solidFill>
            <a:schemeClr val="tx1"/>
          </a:solidFill>
          <a:latin typeface="Corbel" pitchFamily="34" charset="0"/>
        </a:defRPr>
      </a:lvl5pPr>
      <a:lvl6pPr marL="457200" algn="ctr" rtl="0" fontAlgn="base">
        <a:spcBef>
          <a:spcPct val="0"/>
        </a:spcBef>
        <a:spcAft>
          <a:spcPct val="0"/>
        </a:spcAft>
        <a:defRPr sz="4400">
          <a:solidFill>
            <a:schemeClr val="tx1"/>
          </a:solidFill>
          <a:latin typeface="Corbel" pitchFamily="34" charset="0"/>
        </a:defRPr>
      </a:lvl6pPr>
      <a:lvl7pPr marL="914400" algn="ctr" rtl="0" fontAlgn="base">
        <a:spcBef>
          <a:spcPct val="0"/>
        </a:spcBef>
        <a:spcAft>
          <a:spcPct val="0"/>
        </a:spcAft>
        <a:defRPr sz="4400">
          <a:solidFill>
            <a:schemeClr val="tx1"/>
          </a:solidFill>
          <a:latin typeface="Corbel" pitchFamily="34" charset="0"/>
        </a:defRPr>
      </a:lvl7pPr>
      <a:lvl8pPr marL="1371600" algn="ctr" rtl="0" fontAlgn="base">
        <a:spcBef>
          <a:spcPct val="0"/>
        </a:spcBef>
        <a:spcAft>
          <a:spcPct val="0"/>
        </a:spcAft>
        <a:defRPr sz="4400">
          <a:solidFill>
            <a:schemeClr val="tx1"/>
          </a:solidFill>
          <a:latin typeface="Corbel" pitchFamily="34" charset="0"/>
        </a:defRPr>
      </a:lvl8pPr>
      <a:lvl9pPr marL="1828800" algn="ctr" rtl="0" fontAlgn="base">
        <a:spcBef>
          <a:spcPct val="0"/>
        </a:spcBef>
        <a:spcAft>
          <a:spcPct val="0"/>
        </a:spcAft>
        <a:defRPr sz="4400">
          <a:solidFill>
            <a:schemeClr val="tx1"/>
          </a:solidFill>
          <a:latin typeface="Corbel" pitchFamily="34" charset="0"/>
        </a:defRPr>
      </a:lvl9pPr>
    </p:titleStyle>
    <p:bodyStyle>
      <a:lvl1pPr marL="342900" indent="-342900" algn="l" rtl="0" eaLnBrk="0" fontAlgn="base" hangingPunct="0">
        <a:spcBef>
          <a:spcPts val="1500"/>
        </a:spcBef>
        <a:spcAft>
          <a:spcPct val="0"/>
        </a:spcAft>
        <a:buBlip>
          <a:blip r:embed="rId16"/>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rtl="0" eaLnBrk="0" fontAlgn="base" hangingPunct="0">
        <a:spcBef>
          <a:spcPts val="1500"/>
        </a:spcBef>
        <a:spcAft>
          <a:spcPct val="0"/>
        </a:spcAft>
        <a:buBlip>
          <a:blip r:embed="rId17"/>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rtl="0" eaLnBrk="0" fontAlgn="base" hangingPunct="0">
        <a:spcBef>
          <a:spcPts val="1500"/>
        </a:spcBef>
        <a:spcAft>
          <a:spcPct val="0"/>
        </a:spcAft>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rtl="0" eaLnBrk="0" fontAlgn="base" hangingPunct="0">
        <a:spcBef>
          <a:spcPts val="1500"/>
        </a:spcBef>
        <a:spcAft>
          <a:spcPct val="0"/>
        </a:spcAft>
        <a:buBlip>
          <a:blip r:embed="rId17"/>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rtl="0" eaLnBrk="0" fontAlgn="base" hangingPunct="0">
        <a:spcBef>
          <a:spcPts val="1500"/>
        </a:spcBef>
        <a:spcAft>
          <a:spcPct val="0"/>
        </a:spcAft>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6"/>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image" Target="../media/image27.wmf"/></Relationships>
</file>

<file path=ppt/slides/_rels/slide1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image" Target="../media/image27.wmf"/></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2.wmf"/><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00400" y="152400"/>
            <a:ext cx="5791200" cy="1905000"/>
          </a:xfrm>
        </p:spPr>
        <p:txBody>
          <a:bodyPr>
            <a:noAutofit/>
          </a:bodyPr>
          <a:lstStyle/>
          <a:p>
            <a:pPr algn="ctr" eaLnBrk="1" fontAlgn="auto" hangingPunct="1">
              <a:spcAft>
                <a:spcPts val="0"/>
              </a:spcAft>
              <a:defRPr/>
            </a:pPr>
            <a:r>
              <a:rPr lang="en-US" sz="4800" b="1" dirty="0" smtClean="0"/>
              <a:t>The Five Themes of Geography</a:t>
            </a:r>
          </a:p>
        </p:txBody>
      </p:sp>
      <p:pic>
        <p:nvPicPr>
          <p:cNvPr id="6147" name="Picture 6" descr="C:\Users\kmccarty\AppData\Local\Microsoft\Windows\Temporary Internet Files\Content.IE5\6A0LH1SO\MC900335862[1].wmf"/>
          <p:cNvPicPr>
            <a:picLocks noChangeAspect="1" noChangeArrowheads="1"/>
          </p:cNvPicPr>
          <p:nvPr/>
        </p:nvPicPr>
        <p:blipFill>
          <a:blip r:embed="rId3" cstate="print"/>
          <a:srcRect/>
          <a:stretch>
            <a:fillRect/>
          </a:stretch>
        </p:blipFill>
        <p:spPr bwMode="auto">
          <a:xfrm rot="207030">
            <a:off x="5286375" y="2820988"/>
            <a:ext cx="2698750" cy="3573462"/>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685800"/>
            <a:ext cx="8534400" cy="1981200"/>
          </a:xfrm>
        </p:spPr>
        <p:txBody>
          <a:bodyPr/>
          <a:lstStyle/>
          <a:p>
            <a:pPr eaLnBrk="1" fontAlgn="auto" hangingPunct="1">
              <a:spcAft>
                <a:spcPts val="0"/>
              </a:spcAft>
              <a:defRPr/>
            </a:pPr>
            <a:r>
              <a:rPr lang="en-US" dirty="0" smtClean="0">
                <a:latin typeface="Arial Rounded MT Bold" pitchFamily="34" charset="0"/>
              </a:rPr>
              <a:t>So…Place is the personality of Geography</a:t>
            </a:r>
            <a:endParaRPr lang="en-US" dirty="0">
              <a:latin typeface="Arial Rounded MT Bold" pitchFamily="34" charset="0"/>
            </a:endParaRPr>
          </a:p>
        </p:txBody>
      </p:sp>
      <p:pic>
        <p:nvPicPr>
          <p:cNvPr id="27651" name="Picture 4" descr="C:\Users\kmccarty\AppData\Local\Microsoft\Windows\Temporary Internet Files\Content.IE5\L32A505N\MC900412464[1].wmf"/>
          <p:cNvPicPr>
            <a:picLocks noChangeAspect="1" noChangeArrowheads="1"/>
          </p:cNvPicPr>
          <p:nvPr/>
        </p:nvPicPr>
        <p:blipFill>
          <a:blip r:embed="rId3" cstate="print"/>
          <a:srcRect/>
          <a:stretch>
            <a:fillRect/>
          </a:stretch>
        </p:blipFill>
        <p:spPr bwMode="auto">
          <a:xfrm>
            <a:off x="3048000" y="3048000"/>
            <a:ext cx="3335338"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C:\Users\kmccarty\AppData\Local\Microsoft\Windows\Temporary Internet Files\Content.IE5\6A0LH1SO\MP900409210[1].jpg"/>
          <p:cNvPicPr>
            <a:picLocks noChangeAspect="1" noChangeArrowheads="1"/>
          </p:cNvPicPr>
          <p:nvPr/>
        </p:nvPicPr>
        <p:blipFill>
          <a:blip r:embed="rId3" cstate="print"/>
          <a:srcRect/>
          <a:stretch>
            <a:fillRect/>
          </a:stretch>
        </p:blipFill>
        <p:spPr bwMode="auto">
          <a:xfrm>
            <a:off x="0" y="0"/>
            <a:ext cx="9147175" cy="6858000"/>
          </a:xfrm>
          <a:prstGeom prst="rect">
            <a:avLst/>
          </a:prstGeom>
          <a:noFill/>
          <a:ln w="9525">
            <a:noFill/>
            <a:miter lim="800000"/>
            <a:headEnd/>
            <a:tailEnd/>
          </a:ln>
        </p:spPr>
      </p:pic>
      <p:sp>
        <p:nvSpPr>
          <p:cNvPr id="2" name="Rectangle 2"/>
          <p:cNvSpPr>
            <a:spLocks noGrp="1" noChangeArrowheads="1"/>
          </p:cNvSpPr>
          <p:nvPr>
            <p:ph type="title"/>
          </p:nvPr>
        </p:nvSpPr>
        <p:spPr/>
        <p:txBody>
          <a:bodyPr/>
          <a:lstStyle/>
          <a:p>
            <a:pPr eaLnBrk="1" fontAlgn="auto" hangingPunct="1">
              <a:spcAft>
                <a:spcPts val="0"/>
              </a:spcAft>
              <a:defRPr/>
            </a:pPr>
            <a:r>
              <a:rPr lang="en-US" sz="4000" dirty="0" smtClean="0">
                <a:solidFill>
                  <a:schemeClr val="tx2">
                    <a:lumMod val="10000"/>
                  </a:schemeClr>
                </a:solidFill>
              </a:rPr>
              <a:t>Place…Check for Understanding</a:t>
            </a:r>
          </a:p>
        </p:txBody>
      </p:sp>
      <p:sp>
        <p:nvSpPr>
          <p:cNvPr id="28675" name="Rectangle 3"/>
          <p:cNvSpPr>
            <a:spLocks noGrp="1" noChangeArrowheads="1"/>
          </p:cNvSpPr>
          <p:nvPr>
            <p:ph type="body" sz="half" idx="2"/>
          </p:nvPr>
        </p:nvSpPr>
        <p:spPr>
          <a:xfrm>
            <a:off x="3581400" y="4648200"/>
            <a:ext cx="5257800" cy="1981200"/>
          </a:xfrm>
          <a:solidFill>
            <a:schemeClr val="tx2">
              <a:lumMod val="90000"/>
              <a:alpha val="38000"/>
            </a:schemeClr>
          </a:solidFill>
        </p:spPr>
        <p:txBody>
          <a:bodyPr>
            <a:normAutofit fontScale="92500" lnSpcReduction="10000"/>
          </a:bodyPr>
          <a:lstStyle/>
          <a:p>
            <a:pPr algn="ctr" eaLnBrk="1" fontAlgn="auto" hangingPunct="1">
              <a:spcAft>
                <a:spcPts val="0"/>
              </a:spcAft>
              <a:defRPr/>
            </a:pPr>
            <a:r>
              <a:rPr lang="en-US" altLang="en-US" sz="2900" dirty="0" smtClean="0">
                <a:solidFill>
                  <a:schemeClr val="tx2">
                    <a:lumMod val="25000"/>
                  </a:schemeClr>
                </a:solidFill>
                <a:latin typeface="Arial Rounded MT Bold" pitchFamily="34" charset="0"/>
              </a:rPr>
              <a:t>What are the physical and human characteristics of BEA Middle High School?  How is BEA different from other schools? </a:t>
            </a:r>
            <a:endParaRPr lang="en-US" sz="2900" dirty="0" smtClean="0">
              <a:latin typeface="Arial Rounded MT Bold" pitchFamily="34"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bg/>
                                          </p:spTgt>
                                        </p:tgtEl>
                                        <p:attrNameLst>
                                          <p:attrName>style.visibility</p:attrName>
                                        </p:attrNameLst>
                                      </p:cBhvr>
                                      <p:to>
                                        <p:strVal val="visible"/>
                                      </p:to>
                                    </p:set>
                                    <p:animEffect transition="in" filter="fade">
                                      <p:cBhvr>
                                        <p:cTn id="12" dur="2000"/>
                                        <p:tgtEl>
                                          <p:spTgt spid="28675">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675">
                                            <p:txEl>
                                              <p:pRg st="0" end="0"/>
                                            </p:txEl>
                                          </p:spTgt>
                                        </p:tgtEl>
                                        <p:attrNameLst>
                                          <p:attrName>style.visibility</p:attrName>
                                        </p:attrNameLst>
                                      </p:cBhvr>
                                      <p:to>
                                        <p:strVal val="visible"/>
                                      </p:to>
                                    </p:set>
                                    <p:animEffect transition="in" filter="fade">
                                      <p:cBhvr>
                                        <p:cTn id="15" dur="2000"/>
                                        <p:tgtEl>
                                          <p:spTgt spid="286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67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5660033" cy="762000"/>
          </a:xfrm>
        </p:spPr>
        <p:txBody>
          <a:bodyPr>
            <a:normAutofit/>
          </a:bodyPr>
          <a:lstStyle/>
          <a:p>
            <a:pPr eaLnBrk="1" fontAlgn="auto" hangingPunct="1">
              <a:spcAft>
                <a:spcPts val="0"/>
              </a:spcAft>
              <a:defRPr/>
            </a:pPr>
            <a:r>
              <a:rPr lang="en-US" b="1" dirty="0" smtClean="0">
                <a:latin typeface="Arial Rounded MT Bold" pitchFamily="34" charset="0"/>
              </a:rPr>
              <a:t>Place: ABC Book</a:t>
            </a:r>
            <a:endParaRPr lang="en-US" b="1" dirty="0">
              <a:latin typeface="Arial Rounded MT Bold" pitchFamily="34" charset="0"/>
            </a:endParaRPr>
          </a:p>
        </p:txBody>
      </p:sp>
      <p:sp>
        <p:nvSpPr>
          <p:cNvPr id="5" name="Content Placeholder 4"/>
          <p:cNvSpPr>
            <a:spLocks noGrp="1"/>
          </p:cNvSpPr>
          <p:nvPr>
            <p:ph idx="1"/>
          </p:nvPr>
        </p:nvSpPr>
        <p:spPr>
          <a:xfrm>
            <a:off x="1066800" y="1752600"/>
            <a:ext cx="7315200" cy="4114800"/>
          </a:xfrm>
        </p:spPr>
        <p:txBody>
          <a:bodyPr>
            <a:normAutofit fontScale="92500" lnSpcReduction="10000"/>
          </a:bodyPr>
          <a:lstStyle/>
          <a:p>
            <a:pPr eaLnBrk="1" fontAlgn="auto" hangingPunct="1">
              <a:spcAft>
                <a:spcPts val="0"/>
              </a:spcAft>
              <a:defRPr/>
            </a:pPr>
            <a:r>
              <a:rPr lang="en-US" sz="3200" dirty="0" smtClean="0"/>
              <a:t> </a:t>
            </a:r>
            <a:r>
              <a:rPr lang="en-US" sz="3200" dirty="0" smtClean="0">
                <a:latin typeface="Arial Rounded MT Bold" pitchFamily="34" charset="0"/>
              </a:rPr>
              <a:t>You will create part of an ABC book to describe your township or Borough.  You can describe the unique physical features, the buildings, the weather, traditions, people, or so on.  When you are finished the book should tell people unfamiliar with your community what it is like to live there.</a:t>
            </a:r>
          </a:p>
        </p:txBody>
      </p:sp>
      <p:pic>
        <p:nvPicPr>
          <p:cNvPr id="29700" name="Picture 15" descr="C:\Users\kmccarty\AppData\Local\Microsoft\Windows\Temporary Internet Files\Content.IE5\L32A505N\MC900014060[1].wmf"/>
          <p:cNvPicPr>
            <a:picLocks noChangeAspect="1" noChangeArrowheads="1"/>
          </p:cNvPicPr>
          <p:nvPr/>
        </p:nvPicPr>
        <p:blipFill>
          <a:blip r:embed="rId3" cstate="print"/>
          <a:srcRect/>
          <a:stretch>
            <a:fillRect/>
          </a:stretch>
        </p:blipFill>
        <p:spPr bwMode="auto">
          <a:xfrm rot="1453332">
            <a:off x="7921625" y="5656263"/>
            <a:ext cx="968375" cy="1049337"/>
          </a:xfrm>
          <a:prstGeom prst="rect">
            <a:avLst/>
          </a:prstGeom>
          <a:noFill/>
          <a:ln w="9525">
            <a:noFill/>
            <a:miter lim="800000"/>
            <a:headEnd/>
            <a:tailEnd/>
          </a:ln>
        </p:spPr>
      </p:pic>
      <p:pic>
        <p:nvPicPr>
          <p:cNvPr id="29701" name="Picture 16" descr="C:\Users\kmccarty\AppData\Local\Microsoft\Windows\Temporary Internet Files\Content.IE5\6A0LH1SO\MC900014061[1].wmf"/>
          <p:cNvPicPr>
            <a:picLocks noChangeAspect="1" noChangeArrowheads="1"/>
          </p:cNvPicPr>
          <p:nvPr/>
        </p:nvPicPr>
        <p:blipFill>
          <a:blip r:embed="rId4" cstate="print"/>
          <a:srcRect/>
          <a:stretch>
            <a:fillRect/>
          </a:stretch>
        </p:blipFill>
        <p:spPr bwMode="auto">
          <a:xfrm rot="-1046234">
            <a:off x="455613" y="5441950"/>
            <a:ext cx="893762" cy="1147763"/>
          </a:xfrm>
          <a:prstGeom prst="rect">
            <a:avLst/>
          </a:prstGeom>
          <a:noFill/>
          <a:ln w="9525">
            <a:noFill/>
            <a:miter lim="800000"/>
            <a:headEnd/>
            <a:tailEnd/>
          </a:ln>
        </p:spPr>
      </p:pic>
      <p:pic>
        <p:nvPicPr>
          <p:cNvPr id="29702" name="Picture 17" descr="C:\Users\kmccarty\AppData\Local\Microsoft\Windows\Temporary Internet Files\Content.IE5\SZ2WV62B\MC900014062[1].wmf"/>
          <p:cNvPicPr>
            <a:picLocks noChangeAspect="1" noChangeArrowheads="1"/>
          </p:cNvPicPr>
          <p:nvPr/>
        </p:nvPicPr>
        <p:blipFill>
          <a:blip r:embed="rId5" cstate="print"/>
          <a:srcRect/>
          <a:stretch>
            <a:fillRect/>
          </a:stretch>
        </p:blipFill>
        <p:spPr bwMode="auto">
          <a:xfrm rot="-593062">
            <a:off x="766763" y="530225"/>
            <a:ext cx="936625" cy="1014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6553200" cy="762000"/>
          </a:xfrm>
        </p:spPr>
        <p:txBody>
          <a:bodyPr>
            <a:normAutofit fontScale="90000"/>
          </a:bodyPr>
          <a:lstStyle/>
          <a:p>
            <a:pPr eaLnBrk="1" hangingPunct="1">
              <a:defRPr/>
            </a:pPr>
            <a:r>
              <a:rPr lang="en-US" dirty="0" smtClean="0"/>
              <a:t> </a:t>
            </a:r>
            <a:r>
              <a:rPr lang="en-US" i="1" dirty="0" smtClean="0"/>
              <a:t>Requirements for each letter:</a:t>
            </a:r>
            <a:endParaRPr lang="en-US" dirty="0" smtClean="0"/>
          </a:p>
        </p:txBody>
      </p:sp>
      <p:sp>
        <p:nvSpPr>
          <p:cNvPr id="5" name="Content Placeholder 4"/>
          <p:cNvSpPr>
            <a:spLocks noGrp="1"/>
          </p:cNvSpPr>
          <p:nvPr>
            <p:ph idx="1"/>
          </p:nvPr>
        </p:nvSpPr>
        <p:spPr>
          <a:xfrm>
            <a:off x="1066800" y="1676400"/>
            <a:ext cx="7315200" cy="4114800"/>
          </a:xfrm>
        </p:spPr>
        <p:txBody>
          <a:bodyPr>
            <a:normAutofit fontScale="85000" lnSpcReduction="20000"/>
          </a:bodyPr>
          <a:lstStyle/>
          <a:p>
            <a:pPr eaLnBrk="1" hangingPunct="1">
              <a:defRPr/>
            </a:pPr>
            <a:r>
              <a:rPr lang="en-US" sz="3200" dirty="0" smtClean="0"/>
              <a:t>Choose a topic for each letter</a:t>
            </a:r>
          </a:p>
          <a:p>
            <a:pPr eaLnBrk="1" hangingPunct="1">
              <a:defRPr/>
            </a:pPr>
            <a:r>
              <a:rPr lang="en-US" sz="3200" dirty="0" smtClean="0"/>
              <a:t>Example:  B is for Blue and Gold</a:t>
            </a:r>
          </a:p>
          <a:p>
            <a:pPr eaLnBrk="1" hangingPunct="1">
              <a:defRPr/>
            </a:pPr>
            <a:r>
              <a:rPr lang="en-US" sz="3200" dirty="0" smtClean="0"/>
              <a:t>Create a four line rhyme the describes your word (the last word of the second and fourth line should rhyme)</a:t>
            </a:r>
          </a:p>
          <a:p>
            <a:pPr eaLnBrk="1" hangingPunct="1">
              <a:defRPr/>
            </a:pPr>
            <a:r>
              <a:rPr lang="en-US" sz="3200" dirty="0" smtClean="0"/>
              <a:t>Write a paragraph describing more about your topic – the paragraph needs to be at least five sentences</a:t>
            </a:r>
          </a:p>
          <a:p>
            <a:pPr eaLnBrk="1" hangingPunct="1">
              <a:defRPr/>
            </a:pPr>
            <a:r>
              <a:rPr lang="en-US" sz="3200" dirty="0" smtClean="0"/>
              <a:t>Draw and color a picture to go with each letter</a:t>
            </a:r>
          </a:p>
        </p:txBody>
      </p:sp>
      <p:pic>
        <p:nvPicPr>
          <p:cNvPr id="30724" name="Picture 15" descr="C:\Users\kmccarty\AppData\Local\Microsoft\Windows\Temporary Internet Files\Content.IE5\L32A505N\MC900014060[1].wmf"/>
          <p:cNvPicPr>
            <a:picLocks noChangeAspect="1" noChangeArrowheads="1"/>
          </p:cNvPicPr>
          <p:nvPr/>
        </p:nvPicPr>
        <p:blipFill>
          <a:blip r:embed="rId3" cstate="print"/>
          <a:srcRect/>
          <a:stretch>
            <a:fillRect/>
          </a:stretch>
        </p:blipFill>
        <p:spPr bwMode="auto">
          <a:xfrm rot="1453332">
            <a:off x="7921625" y="5656263"/>
            <a:ext cx="968375" cy="1049337"/>
          </a:xfrm>
          <a:prstGeom prst="rect">
            <a:avLst/>
          </a:prstGeom>
          <a:noFill/>
          <a:ln w="9525">
            <a:noFill/>
            <a:miter lim="800000"/>
            <a:headEnd/>
            <a:tailEnd/>
          </a:ln>
        </p:spPr>
      </p:pic>
      <p:pic>
        <p:nvPicPr>
          <p:cNvPr id="30725" name="Picture 16" descr="C:\Users\kmccarty\AppData\Local\Microsoft\Windows\Temporary Internet Files\Content.IE5\6A0LH1SO\MC900014061[1].wmf"/>
          <p:cNvPicPr>
            <a:picLocks noChangeAspect="1" noChangeArrowheads="1"/>
          </p:cNvPicPr>
          <p:nvPr/>
        </p:nvPicPr>
        <p:blipFill>
          <a:blip r:embed="rId4" cstate="print"/>
          <a:srcRect/>
          <a:stretch>
            <a:fillRect/>
          </a:stretch>
        </p:blipFill>
        <p:spPr bwMode="auto">
          <a:xfrm rot="-1046234">
            <a:off x="455613" y="5441950"/>
            <a:ext cx="893762" cy="1147763"/>
          </a:xfrm>
          <a:prstGeom prst="rect">
            <a:avLst/>
          </a:prstGeom>
          <a:noFill/>
          <a:ln w="9525">
            <a:noFill/>
            <a:miter lim="800000"/>
            <a:headEnd/>
            <a:tailEnd/>
          </a:ln>
        </p:spPr>
      </p:pic>
      <p:pic>
        <p:nvPicPr>
          <p:cNvPr id="30726" name="Picture 17" descr="C:\Users\kmccarty\AppData\Local\Microsoft\Windows\Temporary Internet Files\Content.IE5\SZ2WV62B\MC900014062[1].wmf"/>
          <p:cNvPicPr>
            <a:picLocks noChangeAspect="1" noChangeArrowheads="1"/>
          </p:cNvPicPr>
          <p:nvPr/>
        </p:nvPicPr>
        <p:blipFill>
          <a:blip r:embed="rId5" cstate="print"/>
          <a:srcRect/>
          <a:stretch>
            <a:fillRect/>
          </a:stretch>
        </p:blipFill>
        <p:spPr bwMode="auto">
          <a:xfrm rot="-593062">
            <a:off x="766763" y="530225"/>
            <a:ext cx="936625" cy="1014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C:\Users\kmccarty\AppData\Local\Microsoft\Windows\Temporary Internet Files\Content.IE5\11B4IHLL\MP900438983[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1447800" y="1752600"/>
            <a:ext cx="6477000" cy="3581400"/>
          </a:xfrm>
          <a:solidFill>
            <a:srgbClr val="FFC000"/>
          </a:solidFill>
        </p:spPr>
        <p:style>
          <a:lnRef idx="1">
            <a:schemeClr val="accent6"/>
          </a:lnRef>
          <a:fillRef idx="3">
            <a:schemeClr val="accent6"/>
          </a:fillRef>
          <a:effectRef idx="2">
            <a:schemeClr val="accent6"/>
          </a:effectRef>
          <a:fontRef idx="minor">
            <a:schemeClr val="lt1"/>
          </a:fontRef>
        </p:style>
        <p:txBody>
          <a:bodyPr/>
          <a:lstStyle/>
          <a:p>
            <a:pPr algn="ctr" eaLnBrk="1" hangingPunct="1">
              <a:defRPr/>
            </a:pPr>
            <a:endParaRPr lang="en-US" sz="800" dirty="0" smtClean="0">
              <a:solidFill>
                <a:schemeClr val="tx2">
                  <a:lumMod val="25000"/>
                </a:schemeClr>
              </a:solidFill>
            </a:endParaRPr>
          </a:p>
          <a:p>
            <a:pPr algn="ctr" eaLnBrk="1" hangingPunct="1">
              <a:defRPr/>
            </a:pPr>
            <a:r>
              <a:rPr lang="en-US" sz="3600" dirty="0" smtClean="0">
                <a:solidFill>
                  <a:schemeClr val="tx2">
                    <a:lumMod val="25000"/>
                  </a:schemeClr>
                </a:solidFill>
                <a:latin typeface="Berlin Sans FB" pitchFamily="34" charset="0"/>
              </a:rPr>
              <a:t>B is for Blue and Gold</a:t>
            </a:r>
          </a:p>
          <a:p>
            <a:pPr algn="ctr" eaLnBrk="1" hangingPunct="1">
              <a:defRPr/>
            </a:pPr>
            <a:r>
              <a:rPr lang="en-US" sz="3600" dirty="0" smtClean="0">
                <a:solidFill>
                  <a:schemeClr val="tx2">
                    <a:lumMod val="25000"/>
                  </a:schemeClr>
                </a:solidFill>
                <a:latin typeface="Berlin Sans FB" pitchFamily="34" charset="0"/>
              </a:rPr>
              <a:t>True colors never falter </a:t>
            </a:r>
          </a:p>
          <a:p>
            <a:pPr algn="ctr" eaLnBrk="1" hangingPunct="1">
              <a:defRPr/>
            </a:pPr>
            <a:r>
              <a:rPr lang="en-US" sz="3600" dirty="0" smtClean="0">
                <a:solidFill>
                  <a:schemeClr val="tx2">
                    <a:lumMod val="25000"/>
                  </a:schemeClr>
                </a:solidFill>
                <a:latin typeface="Berlin Sans FB" pitchFamily="34" charset="0"/>
              </a:rPr>
              <a:t>Fight, Fight for Victory</a:t>
            </a:r>
          </a:p>
          <a:p>
            <a:pPr algn="ctr" eaLnBrk="1" hangingPunct="1">
              <a:defRPr/>
            </a:pPr>
            <a:r>
              <a:rPr lang="en-US" sz="3600" dirty="0" smtClean="0">
                <a:solidFill>
                  <a:schemeClr val="tx2">
                    <a:lumMod val="25000"/>
                  </a:schemeClr>
                </a:solidFill>
                <a:latin typeface="Berlin Sans FB" pitchFamily="34" charset="0"/>
              </a:rPr>
              <a:t>Our pride will never alter</a:t>
            </a:r>
            <a:endParaRPr lang="en-US" sz="800" dirty="0" smtClean="0">
              <a:solidFill>
                <a:schemeClr val="tx2">
                  <a:lumMod val="25000"/>
                </a:schemeClr>
              </a:solidFill>
              <a:latin typeface="Berlin Sans FB" pitchFamily="34" charset="0"/>
            </a:endParaRPr>
          </a:p>
          <a:p>
            <a:pPr algn="ctr" eaLnBrk="1" hangingPunct="1">
              <a:defRPr/>
            </a:pPr>
            <a:endParaRPr lang="en-US" sz="2800" dirty="0">
              <a:latin typeface="Berlin Sans FB" pitchFamily="34" charset="0"/>
            </a:endParaRPr>
          </a:p>
        </p:txBody>
      </p:sp>
      <p:pic>
        <p:nvPicPr>
          <p:cNvPr id="1026" name="Picture 2" descr="C:\Users\kmccarty\AppData\Local\Microsoft\Windows\Temporary Internet Files\Content.IE5\JWRB73YS\MC900337960[1].wmf"/>
          <p:cNvPicPr>
            <a:picLocks noChangeAspect="1" noChangeArrowheads="1"/>
          </p:cNvPicPr>
          <p:nvPr/>
        </p:nvPicPr>
        <p:blipFill>
          <a:blip r:embed="rId4" cstate="print"/>
          <a:srcRect/>
          <a:stretch>
            <a:fillRect/>
          </a:stretch>
        </p:blipFill>
        <p:spPr bwMode="auto">
          <a:xfrm>
            <a:off x="6248400" y="4648200"/>
            <a:ext cx="2438400" cy="195702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pPr eaLnBrk="1" fontAlgn="auto" hangingPunct="1">
              <a:spcAft>
                <a:spcPts val="0"/>
              </a:spcAft>
              <a:defRPr/>
            </a:pPr>
            <a:r>
              <a:rPr lang="en-US" b="1" dirty="0" smtClean="0">
                <a:latin typeface="Arial Rounded MT Bold" pitchFamily="34" charset="0"/>
              </a:rPr>
              <a:t>Geography</a:t>
            </a:r>
          </a:p>
        </p:txBody>
      </p:sp>
      <p:sp>
        <p:nvSpPr>
          <p:cNvPr id="22533" name="Rectangle 5"/>
          <p:cNvSpPr>
            <a:spLocks noGrp="1" noChangeArrowheads="1"/>
          </p:cNvSpPr>
          <p:nvPr>
            <p:ph type="body" sz="half" idx="1"/>
          </p:nvPr>
        </p:nvSpPr>
        <p:spPr>
          <a:xfrm>
            <a:off x="838200" y="1828800"/>
            <a:ext cx="3662363" cy="4302125"/>
          </a:xfrm>
        </p:spPr>
        <p:txBody>
          <a:bodyPr>
            <a:normAutofit lnSpcReduction="10000"/>
          </a:bodyPr>
          <a:lstStyle/>
          <a:p>
            <a:pPr eaLnBrk="1" fontAlgn="auto" hangingPunct="1">
              <a:lnSpc>
                <a:spcPct val="80000"/>
              </a:lnSpc>
              <a:spcAft>
                <a:spcPts val="0"/>
              </a:spcAft>
              <a:defRPr/>
            </a:pPr>
            <a:r>
              <a:rPr lang="en-US" altLang="en-US" sz="3200" dirty="0" smtClean="0">
                <a:solidFill>
                  <a:srgbClr val="FF9900"/>
                </a:solidFill>
                <a:latin typeface="Arial Rounded MT Bold" pitchFamily="34" charset="0"/>
              </a:rPr>
              <a:t>Geography</a:t>
            </a:r>
            <a:r>
              <a:rPr lang="en-US" altLang="en-US" sz="3200" dirty="0" smtClean="0">
                <a:latin typeface="Arial Rounded MT Bold" pitchFamily="34" charset="0"/>
              </a:rPr>
              <a:t> – the study of the Earth’s physical and cultural features</a:t>
            </a:r>
          </a:p>
          <a:p>
            <a:pPr eaLnBrk="1" fontAlgn="auto" hangingPunct="1">
              <a:lnSpc>
                <a:spcPct val="80000"/>
              </a:lnSpc>
              <a:spcAft>
                <a:spcPts val="0"/>
              </a:spcAft>
              <a:defRPr/>
            </a:pPr>
            <a:endParaRPr lang="en-US" altLang="en-US" sz="3200" dirty="0" smtClean="0">
              <a:latin typeface="Arial Rounded MT Bold" pitchFamily="34" charset="0"/>
            </a:endParaRPr>
          </a:p>
          <a:p>
            <a:pPr eaLnBrk="1" fontAlgn="auto" hangingPunct="1">
              <a:lnSpc>
                <a:spcPct val="80000"/>
              </a:lnSpc>
              <a:spcAft>
                <a:spcPts val="0"/>
              </a:spcAft>
              <a:defRPr/>
            </a:pPr>
            <a:r>
              <a:rPr lang="en-US" altLang="en-US" sz="3200" dirty="0" smtClean="0">
                <a:latin typeface="Arial Rounded MT Bold" pitchFamily="34" charset="0"/>
              </a:rPr>
              <a:t>It means writing about or describing the earth.</a:t>
            </a:r>
          </a:p>
          <a:p>
            <a:pPr eaLnBrk="1" fontAlgn="auto" hangingPunct="1">
              <a:lnSpc>
                <a:spcPct val="80000"/>
              </a:lnSpc>
              <a:spcAft>
                <a:spcPts val="0"/>
              </a:spcAft>
              <a:defRPr/>
            </a:pPr>
            <a:endParaRPr lang="en-US" altLang="en-US" sz="2800" dirty="0" smtClean="0"/>
          </a:p>
          <a:p>
            <a:pPr eaLnBrk="1" fontAlgn="auto" hangingPunct="1">
              <a:lnSpc>
                <a:spcPct val="80000"/>
              </a:lnSpc>
              <a:spcAft>
                <a:spcPts val="0"/>
              </a:spcAft>
              <a:buFontTx/>
              <a:buNone/>
              <a:defRPr/>
            </a:pPr>
            <a:endParaRPr lang="en-US" sz="2500" dirty="0" smtClean="0"/>
          </a:p>
        </p:txBody>
      </p:sp>
      <p:pic>
        <p:nvPicPr>
          <p:cNvPr id="5124" name="Picture 8" descr="geo2"/>
          <p:cNvPicPr>
            <a:picLocks noGrp="1" noChangeAspect="1" noChangeArrowheads="1"/>
          </p:cNvPicPr>
          <p:nvPr>
            <p:ph sz="half" idx="2"/>
          </p:nvPr>
        </p:nvPicPr>
        <p:blipFill>
          <a:blip r:embed="rId3" cstate="print"/>
          <a:srcRect/>
          <a:stretch>
            <a:fillRect/>
          </a:stretch>
        </p:blipFill>
        <p:spPr>
          <a:xfrm>
            <a:off x="4876800" y="2133600"/>
            <a:ext cx="3825875" cy="4006850"/>
          </a:xfrm>
          <a:ln w="127000" cap="sq">
            <a:solidFill>
              <a:schemeClr val="accent1"/>
            </a:solidFill>
            <a:miter lim="800000"/>
          </a:ln>
          <a:effectLst>
            <a:outerShdw blurRad="57150" dist="50800" dir="2700000" algn="tl" rotWithShape="0">
              <a:srgbClr val="000000">
                <a:alpha val="40000"/>
              </a:srgbClr>
            </a:outerShdw>
          </a:effec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circle(in)">
                                      <p:cBhvr>
                                        <p:cTn id="7" dur="20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533">
                                            <p:txEl>
                                              <p:pRg st="0" end="0"/>
                                            </p:txEl>
                                          </p:spTgt>
                                        </p:tgtEl>
                                        <p:attrNameLst>
                                          <p:attrName>style.visibility</p:attrName>
                                        </p:attrNameLst>
                                      </p:cBhvr>
                                      <p:to>
                                        <p:strVal val="visible"/>
                                      </p:to>
                                    </p:set>
                                    <p:animEffect transition="in" filter="circle(in)">
                                      <p:cBhvr>
                                        <p:cTn id="12" dur="2000"/>
                                        <p:tgtEl>
                                          <p:spTgt spid="225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2533">
                                            <p:txEl>
                                              <p:pRg st="2" end="2"/>
                                            </p:txEl>
                                          </p:spTgt>
                                        </p:tgtEl>
                                        <p:attrNameLst>
                                          <p:attrName>style.visibility</p:attrName>
                                        </p:attrNameLst>
                                      </p:cBhvr>
                                      <p:to>
                                        <p:strVal val="visible"/>
                                      </p:to>
                                    </p:set>
                                    <p:animEffect transition="in" filter="circle(in)">
                                      <p:cBhvr>
                                        <p:cTn id="17" dur="2000"/>
                                        <p:tgtEl>
                                          <p:spTgt spid="225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371600" y="381000"/>
            <a:ext cx="7467600" cy="1143000"/>
          </a:xfrm>
        </p:spPr>
        <p:txBody>
          <a:bodyPr/>
          <a:lstStyle/>
          <a:p>
            <a:pPr eaLnBrk="1" fontAlgn="auto" hangingPunct="1">
              <a:spcAft>
                <a:spcPts val="0"/>
              </a:spcAft>
              <a:defRPr/>
            </a:pPr>
            <a:r>
              <a:rPr lang="en-US" dirty="0" smtClean="0"/>
              <a:t>Geography's Five Themes</a:t>
            </a:r>
          </a:p>
        </p:txBody>
      </p:sp>
      <p:sp>
        <p:nvSpPr>
          <p:cNvPr id="25603" name="Rectangle 3"/>
          <p:cNvSpPr>
            <a:spLocks noGrp="1" noChangeArrowheads="1"/>
          </p:cNvSpPr>
          <p:nvPr>
            <p:ph type="body" sz="half" idx="1"/>
          </p:nvPr>
        </p:nvSpPr>
        <p:spPr>
          <a:xfrm>
            <a:off x="685800" y="2057400"/>
            <a:ext cx="3962400" cy="3657600"/>
          </a:xfrm>
        </p:spPr>
        <p:txBody>
          <a:bodyPr>
            <a:normAutofit lnSpcReduction="10000"/>
          </a:bodyPr>
          <a:lstStyle/>
          <a:p>
            <a:pPr eaLnBrk="1" fontAlgn="auto" hangingPunct="1">
              <a:spcAft>
                <a:spcPts val="0"/>
              </a:spcAft>
              <a:defRPr/>
            </a:pPr>
            <a:r>
              <a:rPr lang="en-US" altLang="en-US" sz="2800" b="1" dirty="0" smtClean="0"/>
              <a:t>Location</a:t>
            </a:r>
          </a:p>
          <a:p>
            <a:pPr eaLnBrk="1" fontAlgn="auto" hangingPunct="1">
              <a:spcAft>
                <a:spcPts val="0"/>
              </a:spcAft>
              <a:defRPr/>
            </a:pPr>
            <a:r>
              <a:rPr lang="en-US" altLang="en-US" sz="2800" b="1" dirty="0" smtClean="0"/>
              <a:t>Place</a:t>
            </a:r>
          </a:p>
          <a:p>
            <a:pPr eaLnBrk="1" fontAlgn="auto" hangingPunct="1">
              <a:spcAft>
                <a:spcPts val="0"/>
              </a:spcAft>
              <a:defRPr/>
            </a:pPr>
            <a:r>
              <a:rPr lang="en-US" altLang="en-US" sz="2800" b="1" dirty="0" smtClean="0"/>
              <a:t>Regions</a:t>
            </a:r>
          </a:p>
          <a:p>
            <a:pPr eaLnBrk="1" fontAlgn="auto" hangingPunct="1">
              <a:spcAft>
                <a:spcPts val="0"/>
              </a:spcAft>
              <a:defRPr/>
            </a:pPr>
            <a:r>
              <a:rPr lang="en-US" altLang="en-US" sz="2800" b="1" dirty="0" smtClean="0"/>
              <a:t>Movement</a:t>
            </a:r>
          </a:p>
          <a:p>
            <a:pPr eaLnBrk="1" fontAlgn="auto" hangingPunct="1">
              <a:spcAft>
                <a:spcPts val="0"/>
              </a:spcAft>
              <a:defRPr/>
            </a:pPr>
            <a:r>
              <a:rPr lang="en-US" altLang="en-US" sz="2800" b="1" dirty="0" smtClean="0"/>
              <a:t>Human-Environment Interaction</a:t>
            </a:r>
            <a:endParaRPr lang="en-US" sz="2800" dirty="0" smtClean="0"/>
          </a:p>
        </p:txBody>
      </p:sp>
      <p:pic>
        <p:nvPicPr>
          <p:cNvPr id="6151" name="Picture 7" descr="G:\Wyoming D40\DSC_7582.JPG"/>
          <p:cNvPicPr>
            <a:picLocks noChangeAspect="1" noChangeArrowheads="1"/>
          </p:cNvPicPr>
          <p:nvPr/>
        </p:nvPicPr>
        <p:blipFill>
          <a:blip r:embed="rId3" cstate="print"/>
          <a:srcRect/>
          <a:stretch>
            <a:fillRect/>
          </a:stretch>
        </p:blipFill>
        <p:spPr bwMode="auto">
          <a:xfrm rot="16200000">
            <a:off x="3784254" y="2311748"/>
            <a:ext cx="5156895" cy="3429000"/>
          </a:xfrm>
          <a:prstGeom prst="rect">
            <a:avLst/>
          </a:prstGeom>
          <a:ln>
            <a:noFill/>
          </a:ln>
          <a:effectLst>
            <a:softEdge rad="112500"/>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20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box(in)">
                                      <p:cBhvr>
                                        <p:cTn id="12" dur="500"/>
                                        <p:tgtEl>
                                          <p:spTgt spid="256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5603">
                                            <p:txEl>
                                              <p:pRg st="1" end="1"/>
                                            </p:txEl>
                                          </p:spTgt>
                                        </p:tgtEl>
                                        <p:attrNameLst>
                                          <p:attrName>style.visibility</p:attrName>
                                        </p:attrNameLst>
                                      </p:cBhvr>
                                      <p:to>
                                        <p:strVal val="visible"/>
                                      </p:to>
                                    </p:set>
                                    <p:animEffect transition="in" filter="box(in)">
                                      <p:cBhvr>
                                        <p:cTn id="17" dur="500"/>
                                        <p:tgtEl>
                                          <p:spTgt spid="256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5603">
                                            <p:txEl>
                                              <p:pRg st="2" end="2"/>
                                            </p:txEl>
                                          </p:spTgt>
                                        </p:tgtEl>
                                        <p:attrNameLst>
                                          <p:attrName>style.visibility</p:attrName>
                                        </p:attrNameLst>
                                      </p:cBhvr>
                                      <p:to>
                                        <p:strVal val="visible"/>
                                      </p:to>
                                    </p:set>
                                    <p:animEffect transition="in" filter="box(in)">
                                      <p:cBhvr>
                                        <p:cTn id="22" dur="500"/>
                                        <p:tgtEl>
                                          <p:spTgt spid="2560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5603">
                                            <p:txEl>
                                              <p:pRg st="3" end="3"/>
                                            </p:txEl>
                                          </p:spTgt>
                                        </p:tgtEl>
                                        <p:attrNameLst>
                                          <p:attrName>style.visibility</p:attrName>
                                        </p:attrNameLst>
                                      </p:cBhvr>
                                      <p:to>
                                        <p:strVal val="visible"/>
                                      </p:to>
                                    </p:set>
                                    <p:animEffect transition="in" filter="box(in)">
                                      <p:cBhvr>
                                        <p:cTn id="27" dur="500"/>
                                        <p:tgtEl>
                                          <p:spTgt spid="2560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5603">
                                            <p:txEl>
                                              <p:pRg st="4" end="4"/>
                                            </p:txEl>
                                          </p:spTgt>
                                        </p:tgtEl>
                                        <p:attrNameLst>
                                          <p:attrName>style.visibility</p:attrName>
                                        </p:attrNameLst>
                                      </p:cBhvr>
                                      <p:to>
                                        <p:strVal val="visible"/>
                                      </p:to>
                                    </p:set>
                                    <p:animEffect transition="in" filter="box(in)">
                                      <p:cBhvr>
                                        <p:cTn id="32"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66800" y="304801"/>
            <a:ext cx="7696200" cy="914399"/>
          </a:xfrm>
        </p:spPr>
        <p:txBody>
          <a:bodyPr>
            <a:normAutofit/>
          </a:bodyPr>
          <a:lstStyle/>
          <a:p>
            <a:pPr eaLnBrk="1" fontAlgn="auto" hangingPunct="1">
              <a:spcAft>
                <a:spcPts val="0"/>
              </a:spcAft>
              <a:defRPr/>
            </a:pPr>
            <a:r>
              <a:rPr lang="en-US" b="1" dirty="0" smtClean="0">
                <a:latin typeface="Arial Rounded MT Bold" pitchFamily="34" charset="0"/>
              </a:rPr>
              <a:t>Questions we will answer…</a:t>
            </a:r>
          </a:p>
        </p:txBody>
      </p:sp>
      <p:sp>
        <p:nvSpPr>
          <p:cNvPr id="25603" name="Rectangle 3"/>
          <p:cNvSpPr>
            <a:spLocks noGrp="1" noChangeArrowheads="1"/>
          </p:cNvSpPr>
          <p:nvPr>
            <p:ph type="body" sz="half" idx="1"/>
          </p:nvPr>
        </p:nvSpPr>
        <p:spPr>
          <a:xfrm>
            <a:off x="762000" y="1905000"/>
            <a:ext cx="4038600" cy="4114800"/>
          </a:xfrm>
        </p:spPr>
        <p:txBody>
          <a:bodyPr>
            <a:normAutofit fontScale="92500" lnSpcReduction="20000"/>
          </a:bodyPr>
          <a:lstStyle/>
          <a:p>
            <a:pPr eaLnBrk="1" fontAlgn="auto" hangingPunct="1">
              <a:spcAft>
                <a:spcPts val="0"/>
              </a:spcAft>
              <a:defRPr/>
            </a:pPr>
            <a:r>
              <a:rPr lang="en-US" altLang="en-US" sz="2800" dirty="0" smtClean="0">
                <a:latin typeface="Arial Rounded MT Bold" pitchFamily="34" charset="0"/>
              </a:rPr>
              <a:t>What is the location of a place?</a:t>
            </a:r>
          </a:p>
          <a:p>
            <a:pPr eaLnBrk="1" fontAlgn="auto" hangingPunct="1">
              <a:spcAft>
                <a:spcPts val="0"/>
              </a:spcAft>
              <a:defRPr/>
            </a:pPr>
            <a:endParaRPr lang="en-US" altLang="en-US" sz="2800" dirty="0" smtClean="0">
              <a:latin typeface="Arial Rounded MT Bold" pitchFamily="34" charset="0"/>
            </a:endParaRPr>
          </a:p>
          <a:p>
            <a:pPr eaLnBrk="1" fontAlgn="auto" hangingPunct="1">
              <a:spcAft>
                <a:spcPts val="0"/>
              </a:spcAft>
              <a:defRPr/>
            </a:pPr>
            <a:r>
              <a:rPr lang="en-US" altLang="en-US" sz="2800" dirty="0" smtClean="0">
                <a:latin typeface="Arial Rounded MT Bold" pitchFamily="34" charset="0"/>
              </a:rPr>
              <a:t>What is the character of a place?</a:t>
            </a:r>
          </a:p>
          <a:p>
            <a:pPr eaLnBrk="1" fontAlgn="auto" hangingPunct="1">
              <a:spcAft>
                <a:spcPts val="0"/>
              </a:spcAft>
              <a:defRPr/>
            </a:pPr>
            <a:endParaRPr lang="en-US" altLang="en-US" sz="2800" dirty="0" smtClean="0">
              <a:latin typeface="Arial Rounded MT Bold" pitchFamily="34" charset="0"/>
            </a:endParaRPr>
          </a:p>
          <a:p>
            <a:pPr eaLnBrk="1" fontAlgn="auto" hangingPunct="1">
              <a:spcAft>
                <a:spcPts val="0"/>
              </a:spcAft>
              <a:defRPr/>
            </a:pPr>
            <a:r>
              <a:rPr lang="en-US" altLang="en-US" sz="2800" dirty="0" smtClean="0">
                <a:latin typeface="Arial Rounded MT Bold" pitchFamily="34" charset="0"/>
              </a:rPr>
              <a:t>How are places similar to and different from other places?</a:t>
            </a:r>
            <a:endParaRPr lang="en-US" sz="2800" dirty="0" smtClean="0">
              <a:latin typeface="Arial Rounded MT Bold" pitchFamily="34" charset="0"/>
            </a:endParaRPr>
          </a:p>
        </p:txBody>
      </p:sp>
      <p:pic>
        <p:nvPicPr>
          <p:cNvPr id="1026" name="Picture 2" descr="C:\Users\kmccarty\AppData\Local\Microsoft\Windows\Temporary Internet Files\Content.IE5\PDLH98J9\MC900437425[1].wmf"/>
          <p:cNvPicPr>
            <a:picLocks noChangeAspect="1" noChangeArrowheads="1"/>
          </p:cNvPicPr>
          <p:nvPr/>
        </p:nvPicPr>
        <p:blipFill>
          <a:blip r:embed="rId3" cstate="print"/>
          <a:srcRect/>
          <a:stretch>
            <a:fillRect/>
          </a:stretch>
        </p:blipFill>
        <p:spPr bwMode="auto">
          <a:xfrm>
            <a:off x="4800600" y="1752600"/>
            <a:ext cx="3990109" cy="3962400"/>
          </a:xfrm>
          <a:prstGeom prst="rect">
            <a:avLst/>
          </a:prstGeom>
          <a:noFill/>
        </p:spPr>
      </p:pic>
      <p:pic>
        <p:nvPicPr>
          <p:cNvPr id="10244" name="Picture 12" descr="DSC00521"/>
          <p:cNvPicPr>
            <a:picLocks noGrp="1" noChangeAspect="1" noChangeArrowheads="1"/>
          </p:cNvPicPr>
          <p:nvPr>
            <p:ph sz="half" idx="2"/>
          </p:nvPr>
        </p:nvPicPr>
        <p:blipFill>
          <a:blip r:embed="rId4" cstate="print"/>
          <a:srcRect/>
          <a:stretch>
            <a:fillRect/>
          </a:stretch>
        </p:blipFill>
        <p:spPr bwMode="auto">
          <a:xfrm>
            <a:off x="4967288" y="1600200"/>
            <a:ext cx="3400425" cy="4530725"/>
          </a:xfrm>
          <a:noFill/>
        </p:spPr>
      </p:pic>
      <p:pic>
        <p:nvPicPr>
          <p:cNvPr id="1027" name="Picture 3" descr="C:\Users\kmccarty\AppData\Local\Microsoft\Windows\Temporary Internet Files\Content.IE5\PDLH98J9\MC900334330[1].wmf"/>
          <p:cNvPicPr>
            <a:picLocks noChangeAspect="1" noChangeArrowheads="1"/>
          </p:cNvPicPr>
          <p:nvPr/>
        </p:nvPicPr>
        <p:blipFill>
          <a:blip r:embed="rId5" cstate="print"/>
          <a:srcRect/>
          <a:stretch>
            <a:fillRect/>
          </a:stretch>
        </p:blipFill>
        <p:spPr bwMode="auto">
          <a:xfrm>
            <a:off x="4953000" y="2514600"/>
            <a:ext cx="3200400" cy="2292895"/>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ox(in)">
                                      <p:cBhvr>
                                        <p:cTn id="7" dur="500"/>
                                        <p:tgtEl>
                                          <p:spTgt spid="2560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up)">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6" fill="hold" nodeType="clickEffect">
                                  <p:stCondLst>
                                    <p:cond delay="0"/>
                                  </p:stCondLst>
                                  <p:childTnLst>
                                    <p:animEffect transition="out" filter="barn(inHorizontal)">
                                      <p:cBhvr>
                                        <p:cTn id="14" dur="500"/>
                                        <p:tgtEl>
                                          <p:spTgt spid="1026"/>
                                        </p:tgtEl>
                                      </p:cBhvr>
                                    </p:animEffect>
                                    <p:set>
                                      <p:cBhvr>
                                        <p:cTn id="15" dur="1" fill="hold">
                                          <p:stCondLst>
                                            <p:cond delay="499"/>
                                          </p:stCondLst>
                                        </p:cTn>
                                        <p:tgtEl>
                                          <p:spTgt spid="1026"/>
                                        </p:tgtEl>
                                        <p:attrNameLst>
                                          <p:attrName>style.visibility</p:attrName>
                                        </p:attrNameLst>
                                      </p:cBhvr>
                                      <p:to>
                                        <p:strVal val="hidden"/>
                                      </p:to>
                                    </p:set>
                                  </p:childTnLst>
                                </p:cTn>
                              </p:par>
                              <p:par>
                                <p:cTn id="16" presetID="4" presetClass="entr" presetSubtype="16" fill="hold" grpId="0" nodeType="withEffect">
                                  <p:stCondLst>
                                    <p:cond delay="0"/>
                                  </p:stCondLst>
                                  <p:childTnLst>
                                    <p:set>
                                      <p:cBhvr>
                                        <p:cTn id="17" dur="1" fill="hold">
                                          <p:stCondLst>
                                            <p:cond delay="0"/>
                                          </p:stCondLst>
                                        </p:cTn>
                                        <p:tgtEl>
                                          <p:spTgt spid="25603">
                                            <p:txEl>
                                              <p:pRg st="2" end="2"/>
                                            </p:txEl>
                                          </p:spTgt>
                                        </p:tgtEl>
                                        <p:attrNameLst>
                                          <p:attrName>style.visibility</p:attrName>
                                        </p:attrNameLst>
                                      </p:cBhvr>
                                      <p:to>
                                        <p:strVal val="visible"/>
                                      </p:to>
                                    </p:set>
                                    <p:animEffect transition="in" filter="box(in)">
                                      <p:cBhvr>
                                        <p:cTn id="18" dur="500"/>
                                        <p:tgtEl>
                                          <p:spTgt spid="25603">
                                            <p:txEl>
                                              <p:pRg st="2" end="2"/>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10244"/>
                                        </p:tgtEl>
                                        <p:attrNameLst>
                                          <p:attrName>style.visibility</p:attrName>
                                        </p:attrNameLst>
                                      </p:cBhvr>
                                      <p:to>
                                        <p:strVal val="visible"/>
                                      </p:to>
                                    </p:set>
                                    <p:animEffect transition="in" filter="wipe(up)">
                                      <p:cBhvr>
                                        <p:cTn id="21" dur="500"/>
                                        <p:tgtEl>
                                          <p:spTgt spid="1024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xit" presetSubtype="26" fill="hold" nodeType="clickEffect">
                                  <p:stCondLst>
                                    <p:cond delay="0"/>
                                  </p:stCondLst>
                                  <p:childTnLst>
                                    <p:animEffect transition="out" filter="barn(inHorizontal)">
                                      <p:cBhvr>
                                        <p:cTn id="25" dur="500"/>
                                        <p:tgtEl>
                                          <p:spTgt spid="10244"/>
                                        </p:tgtEl>
                                      </p:cBhvr>
                                    </p:animEffect>
                                    <p:set>
                                      <p:cBhvr>
                                        <p:cTn id="26" dur="1" fill="hold">
                                          <p:stCondLst>
                                            <p:cond delay="499"/>
                                          </p:stCondLst>
                                        </p:cTn>
                                        <p:tgtEl>
                                          <p:spTgt spid="10244"/>
                                        </p:tgtEl>
                                        <p:attrNameLst>
                                          <p:attrName>style.visibility</p:attrName>
                                        </p:attrNameLst>
                                      </p:cBhvr>
                                      <p:to>
                                        <p:strVal val="hidden"/>
                                      </p:to>
                                    </p:set>
                                  </p:childTnLst>
                                </p:cTn>
                              </p:par>
                              <p:par>
                                <p:cTn id="27" presetID="4" presetClass="entr" presetSubtype="16" fill="hold" grpId="0" nodeType="withEffect">
                                  <p:stCondLst>
                                    <p:cond delay="0"/>
                                  </p:stCondLst>
                                  <p:childTnLst>
                                    <p:set>
                                      <p:cBhvr>
                                        <p:cTn id="28" dur="1" fill="hold">
                                          <p:stCondLst>
                                            <p:cond delay="0"/>
                                          </p:stCondLst>
                                        </p:cTn>
                                        <p:tgtEl>
                                          <p:spTgt spid="25603">
                                            <p:txEl>
                                              <p:pRg st="4" end="4"/>
                                            </p:txEl>
                                          </p:spTgt>
                                        </p:tgtEl>
                                        <p:attrNameLst>
                                          <p:attrName>style.visibility</p:attrName>
                                        </p:attrNameLst>
                                      </p:cBhvr>
                                      <p:to>
                                        <p:strVal val="visible"/>
                                      </p:to>
                                    </p:set>
                                    <p:animEffect transition="in" filter="box(in)">
                                      <p:cBhvr>
                                        <p:cTn id="29" dur="500"/>
                                        <p:tgtEl>
                                          <p:spTgt spid="25603">
                                            <p:txEl>
                                              <p:pRg st="4" end="4"/>
                                            </p:txEl>
                                          </p:spTgt>
                                        </p:tgtEl>
                                      </p:cBhvr>
                                    </p:animEffect>
                                  </p:childTnLst>
                                </p:cTn>
                              </p:par>
                              <p:par>
                                <p:cTn id="30" presetID="22" presetClass="entr" presetSubtype="1" fill="hold" nodeType="with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wipe(up)">
                                      <p:cBhvr>
                                        <p:cTn id="3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sz="half" idx="1"/>
          </p:nvPr>
        </p:nvSpPr>
        <p:spPr>
          <a:xfrm>
            <a:off x="685800" y="1981200"/>
            <a:ext cx="3810000" cy="4149725"/>
          </a:xfrm>
        </p:spPr>
        <p:txBody>
          <a:bodyPr>
            <a:normAutofit fontScale="92500"/>
          </a:bodyPr>
          <a:lstStyle/>
          <a:p>
            <a:pPr eaLnBrk="1" fontAlgn="auto" hangingPunct="1">
              <a:spcAft>
                <a:spcPts val="0"/>
              </a:spcAft>
              <a:defRPr/>
            </a:pPr>
            <a:r>
              <a:rPr lang="en-US" altLang="en-US" sz="2800" dirty="0" smtClean="0">
                <a:latin typeface="Arial Rounded MT Bold" pitchFamily="34" charset="0"/>
              </a:rPr>
              <a:t>How do people, goods, and ideas move between places?</a:t>
            </a:r>
          </a:p>
          <a:p>
            <a:pPr eaLnBrk="1" fontAlgn="auto" hangingPunct="1">
              <a:spcAft>
                <a:spcPts val="0"/>
              </a:spcAft>
              <a:defRPr/>
            </a:pPr>
            <a:endParaRPr lang="en-US" altLang="en-US" sz="2800" dirty="0" smtClean="0">
              <a:latin typeface="Arial Rounded MT Bold" pitchFamily="34" charset="0"/>
            </a:endParaRPr>
          </a:p>
          <a:p>
            <a:pPr eaLnBrk="1" fontAlgn="auto" hangingPunct="1">
              <a:spcAft>
                <a:spcPts val="0"/>
              </a:spcAft>
              <a:defRPr/>
            </a:pPr>
            <a:r>
              <a:rPr lang="en-US" altLang="en-US" sz="2800" dirty="0" smtClean="0">
                <a:latin typeface="Arial Rounded MT Bold" pitchFamily="34" charset="0"/>
              </a:rPr>
              <a:t>How do people interact with the natural environment of a place?</a:t>
            </a:r>
            <a:endParaRPr lang="en-US" sz="2800" dirty="0" smtClean="0">
              <a:latin typeface="Arial Rounded MT Bold" pitchFamily="34" charset="0"/>
            </a:endParaRPr>
          </a:p>
        </p:txBody>
      </p:sp>
      <p:pic>
        <p:nvPicPr>
          <p:cNvPr id="8196" name="Picture 8" descr="Shay5"/>
          <p:cNvPicPr>
            <a:picLocks noGrp="1" noChangeAspect="1" noChangeArrowheads="1"/>
          </p:cNvPicPr>
          <p:nvPr>
            <p:ph sz="half" idx="2"/>
          </p:nvPr>
        </p:nvPicPr>
        <p:blipFill>
          <a:blip r:embed="rId3" cstate="print"/>
          <a:srcRect/>
          <a:stretch>
            <a:fillRect/>
          </a:stretch>
        </p:blipFill>
        <p:spPr>
          <a:xfrm>
            <a:off x="4495800" y="2362200"/>
            <a:ext cx="4038600" cy="3028950"/>
          </a:xfrm>
          <a:effectLst>
            <a:softEdge rad="112500"/>
          </a:effectLst>
        </p:spPr>
      </p:pic>
      <p:sp>
        <p:nvSpPr>
          <p:cNvPr id="6" name="Rectangle 2"/>
          <p:cNvSpPr>
            <a:spLocks noGrp="1" noChangeArrowheads="1"/>
          </p:cNvSpPr>
          <p:nvPr>
            <p:ph type="title"/>
          </p:nvPr>
        </p:nvSpPr>
        <p:spPr>
          <a:xfrm>
            <a:off x="228600" y="304801"/>
            <a:ext cx="8534400" cy="1066799"/>
          </a:xfrm>
        </p:spPr>
        <p:txBody>
          <a:bodyPr>
            <a:normAutofit/>
          </a:bodyPr>
          <a:lstStyle/>
          <a:p>
            <a:pPr eaLnBrk="1" fontAlgn="auto" hangingPunct="1">
              <a:spcAft>
                <a:spcPts val="0"/>
              </a:spcAft>
              <a:defRPr/>
            </a:pPr>
            <a:r>
              <a:rPr lang="en-US" b="1" dirty="0" smtClean="0">
                <a:latin typeface="Arial Rounded MT Bold" pitchFamily="34" charset="0"/>
              </a:rPr>
              <a:t>Questions we will answer…</a:t>
            </a:r>
          </a:p>
        </p:txBody>
      </p:sp>
      <p:pic>
        <p:nvPicPr>
          <p:cNvPr id="30722" name="Picture 2" descr="http://bdoteller01.files.wordpress.com/2011/03/7475_environment_large.jpg"/>
          <p:cNvPicPr>
            <a:picLocks noChangeAspect="1" noChangeArrowheads="1"/>
          </p:cNvPicPr>
          <p:nvPr/>
        </p:nvPicPr>
        <p:blipFill>
          <a:blip r:embed="rId4" cstate="print"/>
          <a:srcRect/>
          <a:stretch>
            <a:fillRect/>
          </a:stretch>
        </p:blipFill>
        <p:spPr bwMode="auto">
          <a:xfrm>
            <a:off x="4419600" y="2247900"/>
            <a:ext cx="4191000" cy="3143250"/>
          </a:xfrm>
          <a:prstGeom prst="rect">
            <a:avLst/>
          </a:prstGeom>
          <a:ln>
            <a:noFill/>
          </a:ln>
          <a:effectLst>
            <a:softEdge rad="112500"/>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20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box(in)">
                                      <p:cBhvr>
                                        <p:cTn id="12" dur="500"/>
                                        <p:tgtEl>
                                          <p:spTgt spid="2662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22"/>
                                        </p:tgtEl>
                                        <p:attrNameLst>
                                          <p:attrName>style.visibility</p:attrName>
                                        </p:attrNameLst>
                                      </p:cBhvr>
                                      <p:to>
                                        <p:strVal val="visible"/>
                                      </p:to>
                                    </p:set>
                                    <p:animEffect transition="in" filter="fade">
                                      <p:cBhvr>
                                        <p:cTn id="15" dur="2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00400" y="152400"/>
            <a:ext cx="5791200" cy="1905000"/>
          </a:xfrm>
        </p:spPr>
        <p:txBody>
          <a:bodyPr>
            <a:noAutofit/>
          </a:bodyPr>
          <a:lstStyle/>
          <a:p>
            <a:pPr algn="ctr" eaLnBrk="1" fontAlgn="auto" hangingPunct="1">
              <a:spcAft>
                <a:spcPts val="0"/>
              </a:spcAft>
              <a:defRPr/>
            </a:pPr>
            <a:r>
              <a:rPr lang="en-US" sz="4800" b="1" dirty="0" smtClean="0"/>
              <a:t>The Five Themes of Geography</a:t>
            </a:r>
          </a:p>
        </p:txBody>
      </p:sp>
      <p:pic>
        <p:nvPicPr>
          <p:cNvPr id="23555" name="Picture 6" descr="C:\Users\kmccarty\AppData\Local\Microsoft\Windows\Temporary Internet Files\Content.IE5\6A0LH1SO\MC900335862[1].wmf"/>
          <p:cNvPicPr>
            <a:picLocks noChangeAspect="1" noChangeArrowheads="1"/>
          </p:cNvPicPr>
          <p:nvPr/>
        </p:nvPicPr>
        <p:blipFill>
          <a:blip r:embed="rId3" cstate="print"/>
          <a:srcRect/>
          <a:stretch>
            <a:fillRect/>
          </a:stretch>
        </p:blipFill>
        <p:spPr bwMode="auto">
          <a:xfrm rot="207030">
            <a:off x="5341938" y="3643313"/>
            <a:ext cx="2144712" cy="2841625"/>
          </a:xfrm>
          <a:prstGeom prst="rect">
            <a:avLst/>
          </a:prstGeom>
          <a:noFill/>
          <a:ln w="9525">
            <a:noFill/>
            <a:miter lim="800000"/>
            <a:headEnd/>
            <a:tailEnd/>
          </a:ln>
        </p:spPr>
      </p:pic>
      <p:sp>
        <p:nvSpPr>
          <p:cNvPr id="4" name="Rectangle 2"/>
          <p:cNvSpPr txBox="1">
            <a:spLocks noChangeArrowheads="1"/>
          </p:cNvSpPr>
          <p:nvPr/>
        </p:nvSpPr>
        <p:spPr>
          <a:xfrm>
            <a:off x="3733800" y="2590800"/>
            <a:ext cx="5105400" cy="838200"/>
          </a:xfrm>
          <a:prstGeom prst="rect">
            <a:avLst/>
          </a:prstGeom>
        </p:spPr>
        <p:txBody>
          <a:bodyPr anchor="b"/>
          <a:lstStyle/>
          <a:p>
            <a:pPr algn="ctr" eaLnBrk="1" fontAlgn="auto" hangingPunct="1">
              <a:spcAft>
                <a:spcPts val="0"/>
              </a:spcAft>
              <a:defRPr/>
            </a:pPr>
            <a:r>
              <a:rPr lang="en-US" sz="4800" b="1" dirty="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rPr>
              <a:t>Day </a:t>
            </a:r>
            <a:r>
              <a:rPr lang="en-US" sz="4800" b="1" dirty="0" smtClean="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rPr>
              <a:t>1: </a:t>
            </a:r>
            <a:r>
              <a:rPr lang="en-US" sz="4800" b="1" dirty="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rPr>
              <a:t>Place</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trips(downLeft)">
                                      <p:cBhvr>
                                        <p:cTn id="7" dur="500"/>
                                        <p:tgtEl>
                                          <p:spTgt spid="2050"/>
                                        </p:tgtEl>
                                      </p:cBhvr>
                                    </p:animEffect>
                                  </p:childTnLst>
                                </p:cTn>
                              </p:par>
                              <p:par>
                                <p:cTn id="8" presetID="18" presetClass="entr" presetSubtype="3"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up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0" descr="C:\Users\kmccarty\AppData\Local\Microsoft\Windows\Temporary Internet Files\Content.IE5\L32A505N\MC910217055[1].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5486400" y="457200"/>
            <a:ext cx="3048000" cy="685800"/>
          </a:xfrm>
          <a:solidFill>
            <a:srgbClr val="0070C0">
              <a:alpha val="94000"/>
            </a:srgbClr>
          </a:solidFill>
        </p:spPr>
        <p:txBody>
          <a:bodyPr>
            <a:normAutofit fontScale="90000"/>
          </a:bodyPr>
          <a:lstStyle/>
          <a:p>
            <a:pPr eaLnBrk="1" fontAlgn="auto" hangingPunct="1">
              <a:spcAft>
                <a:spcPts val="0"/>
              </a:spcAft>
              <a:defRPr/>
            </a:pPr>
            <a:r>
              <a:rPr lang="en-US" b="1" dirty="0" smtClean="0">
                <a:solidFill>
                  <a:srgbClr val="E8B628"/>
                </a:solidFill>
              </a:rPr>
              <a:t>Place</a:t>
            </a:r>
            <a:endParaRPr lang="en-US" b="1" dirty="0">
              <a:solidFill>
                <a:srgbClr val="E8B628"/>
              </a:solidFill>
            </a:endParaRPr>
          </a:p>
        </p:txBody>
      </p:sp>
      <p:sp>
        <p:nvSpPr>
          <p:cNvPr id="5" name="Content Placeholder 4"/>
          <p:cNvSpPr>
            <a:spLocks noGrp="1"/>
          </p:cNvSpPr>
          <p:nvPr>
            <p:ph idx="1"/>
          </p:nvPr>
        </p:nvSpPr>
        <p:spPr>
          <a:xfrm>
            <a:off x="1143000" y="1981200"/>
            <a:ext cx="7315200" cy="3962400"/>
          </a:xfrm>
          <a:solidFill>
            <a:srgbClr val="00B0F0"/>
          </a:solidFill>
        </p:spPr>
        <p:txBody>
          <a:bodyPr/>
          <a:lstStyle/>
          <a:p>
            <a:pPr eaLnBrk="1" fontAlgn="auto" hangingPunct="1">
              <a:spcAft>
                <a:spcPts val="0"/>
              </a:spcAft>
              <a:defRPr/>
            </a:pPr>
            <a:r>
              <a:rPr lang="en-US" sz="3200" dirty="0" smtClean="0"/>
              <a:t> </a:t>
            </a:r>
            <a:r>
              <a:rPr lang="en-US" sz="3200" dirty="0" smtClean="0">
                <a:solidFill>
                  <a:schemeClr val="bg1">
                    <a:lumMod val="90000"/>
                    <a:lumOff val="10000"/>
                  </a:schemeClr>
                </a:solidFill>
                <a:latin typeface="Arial Rounded MT Bold" pitchFamily="34" charset="0"/>
                <a:cs typeface="Arial" pitchFamily="34" charset="0"/>
              </a:rPr>
              <a:t>All places have characteristics that set them </a:t>
            </a:r>
            <a:r>
              <a:rPr lang="en-US" sz="3200" b="1" u="sng" dirty="0" smtClean="0">
                <a:solidFill>
                  <a:srgbClr val="CCECFF"/>
                </a:solidFill>
                <a:latin typeface="Arial Rounded MT Bold" pitchFamily="34" charset="0"/>
                <a:cs typeface="Arial" pitchFamily="34" charset="0"/>
              </a:rPr>
              <a:t>apart</a:t>
            </a:r>
            <a:r>
              <a:rPr lang="en-US" sz="3200" dirty="0" smtClean="0">
                <a:solidFill>
                  <a:schemeClr val="bg1">
                    <a:lumMod val="90000"/>
                    <a:lumOff val="10000"/>
                  </a:schemeClr>
                </a:solidFill>
                <a:latin typeface="Arial Rounded MT Bold" pitchFamily="34" charset="0"/>
                <a:cs typeface="Arial" pitchFamily="34" charset="0"/>
              </a:rPr>
              <a:t> from other </a:t>
            </a:r>
            <a:r>
              <a:rPr lang="en-US" sz="3200" b="1" u="sng" dirty="0" smtClean="0">
                <a:solidFill>
                  <a:srgbClr val="CCECFF"/>
                </a:solidFill>
                <a:latin typeface="Arial Rounded MT Bold" pitchFamily="34" charset="0"/>
                <a:cs typeface="Arial" pitchFamily="34" charset="0"/>
              </a:rPr>
              <a:t>places</a:t>
            </a:r>
            <a:r>
              <a:rPr lang="en-US" sz="3200" dirty="0" smtClean="0">
                <a:solidFill>
                  <a:schemeClr val="bg1">
                    <a:lumMod val="90000"/>
                    <a:lumOff val="10000"/>
                  </a:schemeClr>
                </a:solidFill>
                <a:latin typeface="Arial Rounded MT Bold" pitchFamily="34" charset="0"/>
                <a:cs typeface="Arial" pitchFamily="34" charset="0"/>
              </a:rPr>
              <a:t>.</a:t>
            </a:r>
          </a:p>
          <a:p>
            <a:pPr eaLnBrk="1" fontAlgn="auto" hangingPunct="1">
              <a:spcAft>
                <a:spcPts val="0"/>
              </a:spcAft>
              <a:defRPr/>
            </a:pPr>
            <a:endParaRPr lang="en-US" sz="3200" dirty="0" smtClean="0">
              <a:solidFill>
                <a:schemeClr val="bg1">
                  <a:lumMod val="90000"/>
                  <a:lumOff val="10000"/>
                </a:schemeClr>
              </a:solidFill>
              <a:latin typeface="Arial Rounded MT Bold" pitchFamily="34" charset="0"/>
              <a:cs typeface="Arial" pitchFamily="34" charset="0"/>
            </a:endParaRPr>
          </a:p>
          <a:p>
            <a:pPr eaLnBrk="1" fontAlgn="auto" hangingPunct="1">
              <a:spcAft>
                <a:spcPts val="0"/>
              </a:spcAft>
              <a:defRPr/>
            </a:pPr>
            <a:r>
              <a:rPr lang="en-US" sz="3200" dirty="0" smtClean="0">
                <a:solidFill>
                  <a:schemeClr val="bg1">
                    <a:lumMod val="90000"/>
                    <a:lumOff val="10000"/>
                  </a:schemeClr>
                </a:solidFill>
                <a:latin typeface="Arial Rounded MT Bold" pitchFamily="34" charset="0"/>
                <a:cs typeface="Arial" pitchFamily="34" charset="0"/>
              </a:rPr>
              <a:t>Geographers describe places by both their </a:t>
            </a:r>
            <a:r>
              <a:rPr lang="en-US" sz="3200" b="1" u="sng" dirty="0" smtClean="0">
                <a:solidFill>
                  <a:srgbClr val="CCECFF"/>
                </a:solidFill>
                <a:latin typeface="Arial Rounded MT Bold" pitchFamily="34" charset="0"/>
                <a:cs typeface="Arial" pitchFamily="34" charset="0"/>
              </a:rPr>
              <a:t>physical</a:t>
            </a:r>
            <a:r>
              <a:rPr lang="en-US" sz="3200" dirty="0" smtClean="0">
                <a:solidFill>
                  <a:schemeClr val="bg1">
                    <a:lumMod val="90000"/>
                    <a:lumOff val="10000"/>
                  </a:schemeClr>
                </a:solidFill>
                <a:latin typeface="Arial Rounded MT Bold" pitchFamily="34" charset="0"/>
                <a:cs typeface="Arial" pitchFamily="34" charset="0"/>
              </a:rPr>
              <a:t> and </a:t>
            </a:r>
            <a:r>
              <a:rPr lang="en-US" sz="3200" b="1" u="sng" dirty="0" smtClean="0">
                <a:solidFill>
                  <a:srgbClr val="CCECFF"/>
                </a:solidFill>
                <a:latin typeface="Arial Rounded MT Bold" pitchFamily="34" charset="0"/>
                <a:cs typeface="Arial" pitchFamily="34" charset="0"/>
              </a:rPr>
              <a:t>human</a:t>
            </a:r>
            <a:r>
              <a:rPr lang="en-US" sz="3200" b="1" dirty="0" smtClean="0">
                <a:solidFill>
                  <a:schemeClr val="bg1">
                    <a:lumMod val="90000"/>
                    <a:lumOff val="10000"/>
                  </a:schemeClr>
                </a:solidFill>
                <a:latin typeface="Arial Rounded MT Bold" pitchFamily="34" charset="0"/>
                <a:cs typeface="Arial" pitchFamily="34" charset="0"/>
              </a:rPr>
              <a:t> </a:t>
            </a:r>
            <a:r>
              <a:rPr lang="en-US" sz="3200" dirty="0" smtClean="0">
                <a:solidFill>
                  <a:schemeClr val="bg1">
                    <a:lumMod val="90000"/>
                    <a:lumOff val="10000"/>
                  </a:schemeClr>
                </a:solidFill>
                <a:latin typeface="Arial Rounded MT Bold" pitchFamily="34" charset="0"/>
                <a:cs typeface="Arial" pitchFamily="34" charset="0"/>
              </a:rPr>
              <a:t>characteristics</a:t>
            </a:r>
            <a:endParaRPr lang="en-US" sz="3200" dirty="0">
              <a:solidFill>
                <a:schemeClr val="bg1">
                  <a:lumMod val="90000"/>
                  <a:lumOff val="10000"/>
                </a:schemeClr>
              </a:solidFill>
              <a:latin typeface="Arial Rounded MT Bold"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C:\Users\kmccarty\AppData\Local\Microsoft\Windows\Temporary Internet Files\Content.IE5\11B4IHLL\MP900442530[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8674" name="Rectangle 2"/>
          <p:cNvSpPr>
            <a:spLocks noGrp="1" noChangeArrowheads="1"/>
          </p:cNvSpPr>
          <p:nvPr>
            <p:ph type="title"/>
          </p:nvPr>
        </p:nvSpPr>
        <p:spPr>
          <a:xfrm>
            <a:off x="0" y="304800"/>
            <a:ext cx="2438400" cy="685800"/>
          </a:xfrm>
        </p:spPr>
        <p:txBody>
          <a:bodyPr>
            <a:normAutofit fontScale="90000"/>
          </a:bodyPr>
          <a:lstStyle/>
          <a:p>
            <a:pPr eaLnBrk="1" fontAlgn="auto" hangingPunct="1">
              <a:spcAft>
                <a:spcPts val="0"/>
              </a:spcAft>
              <a:defRPr/>
            </a:pPr>
            <a:r>
              <a:rPr lang="en-US" sz="4000" dirty="0" smtClean="0"/>
              <a:t>Place</a:t>
            </a:r>
          </a:p>
        </p:txBody>
      </p:sp>
      <p:sp>
        <p:nvSpPr>
          <p:cNvPr id="28675" name="Rectangle 3"/>
          <p:cNvSpPr>
            <a:spLocks noGrp="1" noChangeArrowheads="1"/>
          </p:cNvSpPr>
          <p:nvPr>
            <p:ph type="body" sz="half" idx="2"/>
          </p:nvPr>
        </p:nvSpPr>
        <p:spPr>
          <a:xfrm>
            <a:off x="2971800" y="4419600"/>
            <a:ext cx="5181600" cy="1981200"/>
          </a:xfrm>
          <a:solidFill>
            <a:schemeClr val="tx2">
              <a:lumMod val="10000"/>
              <a:alpha val="60000"/>
            </a:schemeClr>
          </a:solidFill>
        </p:spPr>
        <p:txBody>
          <a:bodyPr/>
          <a:lstStyle/>
          <a:p>
            <a:pPr eaLnBrk="1" fontAlgn="auto" hangingPunct="1">
              <a:spcAft>
                <a:spcPts val="0"/>
              </a:spcAft>
              <a:defRPr/>
            </a:pPr>
            <a:r>
              <a:rPr lang="en-US" altLang="en-US" sz="2900" dirty="0" smtClean="0">
                <a:solidFill>
                  <a:schemeClr val="accent2">
                    <a:lumMod val="60000"/>
                    <a:lumOff val="40000"/>
                  </a:schemeClr>
                </a:solidFill>
              </a:rPr>
              <a:t>Physical Features </a:t>
            </a:r>
            <a:r>
              <a:rPr lang="en-US" altLang="en-US" sz="2900" dirty="0" smtClean="0"/>
              <a:t>– </a:t>
            </a:r>
            <a:r>
              <a:rPr lang="en-US" altLang="en-US" sz="2900" u="sng" dirty="0" smtClean="0"/>
              <a:t>landforms</a:t>
            </a:r>
            <a:r>
              <a:rPr lang="en-US" altLang="en-US" sz="2900" dirty="0" smtClean="0"/>
              <a:t>, ecosystems, </a:t>
            </a:r>
            <a:r>
              <a:rPr lang="en-US" altLang="en-US" sz="2900" u="sng" dirty="0" smtClean="0"/>
              <a:t>climate</a:t>
            </a:r>
            <a:r>
              <a:rPr lang="en-US" altLang="en-US" sz="2900" dirty="0" smtClean="0"/>
              <a:t>, animal life, other </a:t>
            </a:r>
            <a:r>
              <a:rPr lang="en-US" altLang="en-US" sz="2900" u="sng" dirty="0" smtClean="0"/>
              <a:t>geographic</a:t>
            </a:r>
            <a:r>
              <a:rPr lang="en-US" altLang="en-US" sz="2900" dirty="0" smtClean="0"/>
              <a:t> features</a:t>
            </a:r>
            <a:endParaRPr lang="en-US" sz="2900" dirty="0" smtClean="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slide(fromBottom)">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8675">
                                            <p:bg/>
                                          </p:spTgt>
                                        </p:tgtEl>
                                        <p:attrNameLst>
                                          <p:attrName>style.visibility</p:attrName>
                                        </p:attrNameLst>
                                      </p:cBhvr>
                                      <p:to>
                                        <p:strVal val="visible"/>
                                      </p:to>
                                    </p:set>
                                    <p:animEffect transition="in" filter="slide(fromBottom)">
                                      <p:cBhvr>
                                        <p:cTn id="12" dur="500"/>
                                        <p:tgtEl>
                                          <p:spTgt spid="28675">
                                            <p:bg/>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8675">
                                            <p:txEl>
                                              <p:pRg st="0" end="0"/>
                                            </p:txEl>
                                          </p:spTgt>
                                        </p:tgtEl>
                                        <p:attrNameLst>
                                          <p:attrName>style.visibility</p:attrName>
                                        </p:attrNameLst>
                                      </p:cBhvr>
                                      <p:to>
                                        <p:strVal val="visible"/>
                                      </p:to>
                                    </p:set>
                                    <p:animEffect transition="in" filter="slide(fromBottom)">
                                      <p:cBhvr>
                                        <p:cTn id="15" dur="500"/>
                                        <p:tgtEl>
                                          <p:spTgt spid="286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4" descr="C:\Users\kmccarty\AppData\Local\Microsoft\Windows\Temporary Internet Files\Content.IE5\11B4IHLL\MP900403294[1].jpg"/>
          <p:cNvPicPr>
            <a:picLocks noChangeAspect="1" noChangeArrowheads="1"/>
          </p:cNvPicPr>
          <p:nvPr/>
        </p:nvPicPr>
        <p:blipFill>
          <a:blip r:embed="rId3" cstate="print"/>
          <a:srcRect/>
          <a:stretch>
            <a:fillRect/>
          </a:stretch>
        </p:blipFill>
        <p:spPr bwMode="auto">
          <a:xfrm>
            <a:off x="0" y="0"/>
            <a:ext cx="2895600" cy="4341813"/>
          </a:xfrm>
          <a:prstGeom prst="rect">
            <a:avLst/>
          </a:prstGeom>
          <a:noFill/>
          <a:ln w="9525">
            <a:noFill/>
            <a:miter lim="800000"/>
            <a:headEnd/>
            <a:tailEnd/>
          </a:ln>
        </p:spPr>
      </p:pic>
      <p:pic>
        <p:nvPicPr>
          <p:cNvPr id="26627" name="Picture 17" descr="C:\Users\kmccarty\AppData\Local\Microsoft\Windows\Temporary Internet Files\Content.IE5\SZ2WV62B\MP900423589[1].jpg"/>
          <p:cNvPicPr>
            <a:picLocks noChangeAspect="1" noChangeArrowheads="1"/>
          </p:cNvPicPr>
          <p:nvPr/>
        </p:nvPicPr>
        <p:blipFill>
          <a:blip r:embed="rId4" cstate="print"/>
          <a:srcRect/>
          <a:stretch>
            <a:fillRect/>
          </a:stretch>
        </p:blipFill>
        <p:spPr bwMode="auto">
          <a:xfrm>
            <a:off x="-49213" y="3810000"/>
            <a:ext cx="4132263" cy="3048000"/>
          </a:xfrm>
          <a:prstGeom prst="rect">
            <a:avLst/>
          </a:prstGeom>
          <a:noFill/>
          <a:ln w="9525">
            <a:noFill/>
            <a:miter lim="800000"/>
            <a:headEnd/>
            <a:tailEnd/>
          </a:ln>
        </p:spPr>
      </p:pic>
      <p:pic>
        <p:nvPicPr>
          <p:cNvPr id="26628" name="Picture 23" descr="http://www.gondolas.com/images/gondola_main.jpg"/>
          <p:cNvPicPr>
            <a:picLocks noChangeAspect="1" noChangeArrowheads="1"/>
          </p:cNvPicPr>
          <p:nvPr/>
        </p:nvPicPr>
        <p:blipFill>
          <a:blip r:embed="rId5" cstate="print"/>
          <a:srcRect/>
          <a:stretch>
            <a:fillRect/>
          </a:stretch>
        </p:blipFill>
        <p:spPr bwMode="auto">
          <a:xfrm>
            <a:off x="5694363" y="4191000"/>
            <a:ext cx="3449637" cy="2698750"/>
          </a:xfrm>
          <a:prstGeom prst="rect">
            <a:avLst/>
          </a:prstGeom>
          <a:noFill/>
          <a:ln w="9525">
            <a:noFill/>
            <a:miter lim="800000"/>
            <a:headEnd/>
            <a:tailEnd/>
          </a:ln>
        </p:spPr>
      </p:pic>
      <p:pic>
        <p:nvPicPr>
          <p:cNvPr id="26629" name="Picture 19" descr="C:\Users\kmccarty\AppData\Local\Microsoft\Windows\Temporary Internet Files\Content.IE5\SZ2WV62B\MP900403459[1].jpg"/>
          <p:cNvPicPr>
            <a:picLocks noChangeAspect="1" noChangeArrowheads="1"/>
          </p:cNvPicPr>
          <p:nvPr/>
        </p:nvPicPr>
        <p:blipFill>
          <a:blip r:embed="rId6" cstate="print"/>
          <a:srcRect/>
          <a:stretch>
            <a:fillRect/>
          </a:stretch>
        </p:blipFill>
        <p:spPr bwMode="auto">
          <a:xfrm>
            <a:off x="3962400" y="3714750"/>
            <a:ext cx="2514600" cy="3143250"/>
          </a:xfrm>
          <a:prstGeom prst="rect">
            <a:avLst/>
          </a:prstGeom>
          <a:noFill/>
          <a:ln w="9525">
            <a:noFill/>
            <a:miter lim="800000"/>
            <a:headEnd/>
            <a:tailEnd/>
          </a:ln>
        </p:spPr>
      </p:pic>
      <p:pic>
        <p:nvPicPr>
          <p:cNvPr id="26630" name="Picture 24" descr="C:\Users\kmccarty\AppData\Local\Microsoft\Windows\Temporary Internet Files\Content.IE5\L32A505N\MP900409560[1].jpg"/>
          <p:cNvPicPr>
            <a:picLocks noChangeAspect="1" noChangeArrowheads="1"/>
          </p:cNvPicPr>
          <p:nvPr/>
        </p:nvPicPr>
        <p:blipFill>
          <a:blip r:embed="rId7" cstate="print"/>
          <a:srcRect/>
          <a:stretch>
            <a:fillRect/>
          </a:stretch>
        </p:blipFill>
        <p:spPr bwMode="auto">
          <a:xfrm>
            <a:off x="5715000" y="2209800"/>
            <a:ext cx="2133600" cy="2133600"/>
          </a:xfrm>
          <a:prstGeom prst="rect">
            <a:avLst/>
          </a:prstGeom>
          <a:noFill/>
          <a:ln w="9525">
            <a:noFill/>
            <a:miter lim="800000"/>
            <a:headEnd/>
            <a:tailEnd/>
          </a:ln>
        </p:spPr>
      </p:pic>
      <p:sp>
        <p:nvSpPr>
          <p:cNvPr id="28674" name="Rectangle 2"/>
          <p:cNvSpPr>
            <a:spLocks noGrp="1" noChangeArrowheads="1"/>
          </p:cNvSpPr>
          <p:nvPr>
            <p:ph type="title"/>
          </p:nvPr>
        </p:nvSpPr>
        <p:spPr>
          <a:xfrm>
            <a:off x="2819400" y="0"/>
            <a:ext cx="2895600" cy="990600"/>
          </a:xfrm>
        </p:spPr>
        <p:style>
          <a:lnRef idx="0">
            <a:scrgbClr r="0" g="0" b="0"/>
          </a:lnRef>
          <a:fillRef idx="1001">
            <a:schemeClr val="dk2"/>
          </a:fillRef>
          <a:effectRef idx="0">
            <a:scrgbClr r="0" g="0" b="0"/>
          </a:effectRef>
          <a:fontRef idx="major"/>
        </p:style>
        <p:txBody>
          <a:bodyPr>
            <a:noAutofit/>
          </a:bodyPr>
          <a:lstStyle/>
          <a:p>
            <a:pPr eaLnBrk="1" fontAlgn="auto" hangingPunct="1">
              <a:spcAft>
                <a:spcPts val="0"/>
              </a:spcAft>
              <a:defRPr/>
            </a:pPr>
            <a:r>
              <a:rPr lang="en-US" sz="3200" b="1" dirty="0" smtClean="0">
                <a:solidFill>
                  <a:schemeClr val="bg1">
                    <a:lumMod val="90000"/>
                    <a:lumOff val="10000"/>
                  </a:schemeClr>
                </a:solidFill>
              </a:rPr>
              <a:t>Human Characteristics</a:t>
            </a:r>
          </a:p>
        </p:txBody>
      </p:sp>
      <p:sp>
        <p:nvSpPr>
          <p:cNvPr id="28675" name="Rectangle 3"/>
          <p:cNvSpPr>
            <a:spLocks noGrp="1" noChangeArrowheads="1"/>
          </p:cNvSpPr>
          <p:nvPr>
            <p:ph type="body" sz="half" idx="2"/>
          </p:nvPr>
        </p:nvSpPr>
        <p:spPr>
          <a:xfrm>
            <a:off x="2819400" y="914400"/>
            <a:ext cx="2895600" cy="2895600"/>
          </a:xfrm>
          <a:solidFill>
            <a:schemeClr val="tx2">
              <a:lumMod val="75000"/>
            </a:schemeClr>
          </a:solidFill>
        </p:spPr>
        <p:txBody>
          <a:bodyPr>
            <a:normAutofit lnSpcReduction="10000"/>
          </a:bodyPr>
          <a:lstStyle/>
          <a:p>
            <a:pPr eaLnBrk="1" fontAlgn="auto" hangingPunct="1">
              <a:spcAft>
                <a:spcPts val="0"/>
              </a:spcAft>
              <a:defRPr/>
            </a:pPr>
            <a:r>
              <a:rPr lang="en-US" altLang="en-US" sz="2800" u="sng" dirty="0" smtClean="0">
                <a:latin typeface="Arial Rounded MT Bold" pitchFamily="34" charset="0"/>
              </a:rPr>
              <a:t>languages</a:t>
            </a:r>
            <a:r>
              <a:rPr lang="en-US" altLang="en-US" sz="2800" dirty="0" smtClean="0">
                <a:latin typeface="Arial Rounded MT Bold" pitchFamily="34" charset="0"/>
              </a:rPr>
              <a:t>, </a:t>
            </a:r>
            <a:r>
              <a:rPr lang="en-US" altLang="en-US" sz="2800" u="sng" dirty="0" smtClean="0">
                <a:latin typeface="Arial Rounded MT Bold" pitchFamily="34" charset="0"/>
              </a:rPr>
              <a:t>art</a:t>
            </a:r>
            <a:r>
              <a:rPr lang="en-US" altLang="en-US" sz="2800" dirty="0" smtClean="0">
                <a:latin typeface="Arial Rounded MT Bold" pitchFamily="34" charset="0"/>
              </a:rPr>
              <a:t>, customs,  </a:t>
            </a:r>
            <a:r>
              <a:rPr lang="en-US" altLang="en-US" sz="2800" u="sng" dirty="0" smtClean="0">
                <a:latin typeface="Arial Rounded MT Bold" pitchFamily="34" charset="0"/>
              </a:rPr>
              <a:t>economy</a:t>
            </a:r>
            <a:r>
              <a:rPr lang="en-US" altLang="en-US" sz="2800" dirty="0" smtClean="0">
                <a:latin typeface="Arial Rounded MT Bold" pitchFamily="34" charset="0"/>
              </a:rPr>
              <a:t>, government, architecture, religion, and so on…</a:t>
            </a:r>
          </a:p>
          <a:p>
            <a:pPr eaLnBrk="1" fontAlgn="auto" hangingPunct="1">
              <a:spcAft>
                <a:spcPts val="0"/>
              </a:spcAft>
              <a:defRPr/>
            </a:pPr>
            <a:endParaRPr lang="en-US" altLang="en-US" sz="2900" dirty="0" smtClean="0"/>
          </a:p>
          <a:p>
            <a:pPr eaLnBrk="1" fontAlgn="auto" hangingPunct="1">
              <a:spcAft>
                <a:spcPts val="0"/>
              </a:spcAft>
              <a:defRPr/>
            </a:pPr>
            <a:endParaRPr lang="en-US" sz="2900" dirty="0" smtClean="0"/>
          </a:p>
        </p:txBody>
      </p:sp>
      <p:pic>
        <p:nvPicPr>
          <p:cNvPr id="26633" name="Picture 9" descr="C:\Users\kmccarty\AppData\Local\Microsoft\Windows\Temporary Internet Files\Content.IE5\11B4IHLL\MP900399810[1].jpg"/>
          <p:cNvPicPr>
            <a:picLocks noChangeAspect="1" noChangeArrowheads="1"/>
          </p:cNvPicPr>
          <p:nvPr/>
        </p:nvPicPr>
        <p:blipFill>
          <a:blip r:embed="rId8" cstate="print"/>
          <a:srcRect/>
          <a:stretch>
            <a:fillRect/>
          </a:stretch>
        </p:blipFill>
        <p:spPr bwMode="auto">
          <a:xfrm>
            <a:off x="5715000" y="0"/>
            <a:ext cx="3430588" cy="2286000"/>
          </a:xfrm>
          <a:prstGeom prst="rect">
            <a:avLst/>
          </a:prstGeom>
          <a:noFill/>
          <a:ln w="9525">
            <a:noFill/>
            <a:miter lim="800000"/>
            <a:headEnd/>
            <a:tailEnd/>
          </a:ln>
        </p:spPr>
      </p:pic>
      <p:pic>
        <p:nvPicPr>
          <p:cNvPr id="26634" name="Picture 13" descr="C:\Users\kmccarty\AppData\Local\Microsoft\Windows\Temporary Internet Files\Content.IE5\SZ2WV62B\MP900400406[1].jpg"/>
          <p:cNvPicPr>
            <a:picLocks noChangeAspect="1" noChangeArrowheads="1"/>
          </p:cNvPicPr>
          <p:nvPr/>
        </p:nvPicPr>
        <p:blipFill>
          <a:blip r:embed="rId9" cstate="print"/>
          <a:srcRect/>
          <a:stretch>
            <a:fillRect/>
          </a:stretch>
        </p:blipFill>
        <p:spPr bwMode="auto">
          <a:xfrm>
            <a:off x="7315200" y="1905000"/>
            <a:ext cx="1828800" cy="2786063"/>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Firelight">
  <a:themeElements>
    <a:clrScheme name="Bubbles">
      <a:dk1>
        <a:srgbClr val="0C002C"/>
      </a:dk1>
      <a:lt1>
        <a:srgbClr val="FFFFFF"/>
      </a:lt1>
      <a:dk2>
        <a:srgbClr val="236626"/>
      </a:dk2>
      <a:lt2>
        <a:srgbClr val="D7C8FE"/>
      </a:lt2>
      <a:accent1>
        <a:srgbClr val="4203E7"/>
      </a:accent1>
      <a:accent2>
        <a:srgbClr val="842F73"/>
      </a:accent2>
      <a:accent3>
        <a:srgbClr val="7532A8"/>
      </a:accent3>
      <a:accent4>
        <a:srgbClr val="F7A107"/>
      </a:accent4>
      <a:accent5>
        <a:srgbClr val="C86DCF"/>
      </a:accent5>
      <a:accent6>
        <a:srgbClr val="E6B500"/>
      </a:accent6>
      <a:hlink>
        <a:srgbClr val="FFDE66"/>
      </a:hlink>
      <a:folHlink>
        <a:srgbClr val="D490C5"/>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Firelight</Template>
  <TotalTime>2817</TotalTime>
  <Words>362</Words>
  <Application>Microsoft Office PowerPoint</Application>
  <PresentationFormat>On-screen Show (4:3)</PresentationFormat>
  <Paragraphs>61</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Firelight</vt:lpstr>
      <vt:lpstr>The Five Themes of Geography</vt:lpstr>
      <vt:lpstr>Geography</vt:lpstr>
      <vt:lpstr>Geography's Five Themes</vt:lpstr>
      <vt:lpstr>Questions we will answer…</vt:lpstr>
      <vt:lpstr>Questions we will answer…</vt:lpstr>
      <vt:lpstr>The Five Themes of Geography</vt:lpstr>
      <vt:lpstr>Place</vt:lpstr>
      <vt:lpstr>Place</vt:lpstr>
      <vt:lpstr>Human Characteristics</vt:lpstr>
      <vt:lpstr>So…Place is the personality of Geography</vt:lpstr>
      <vt:lpstr>Place…Check for Understanding</vt:lpstr>
      <vt:lpstr>Place: ABC Book</vt:lpstr>
      <vt:lpstr> Requirements for each letter:</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and Human Geography</dc:title>
  <dc:creator>john</dc:creator>
  <cp:lastModifiedBy>Steven Thompson</cp:lastModifiedBy>
  <cp:revision>264</cp:revision>
  <dcterms:created xsi:type="dcterms:W3CDTF">2005-08-22T22:17:46Z</dcterms:created>
  <dcterms:modified xsi:type="dcterms:W3CDTF">2012-02-23T16:25:55Z</dcterms:modified>
</cp:coreProperties>
</file>