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notesMasterIdLst>
    <p:notesMasterId r:id="rId15"/>
  </p:notesMasterIdLst>
  <p:handoutMasterIdLst>
    <p:handoutMasterId r:id="rId16"/>
  </p:handoutMasterIdLst>
  <p:sldIdLst>
    <p:sldId id="256" r:id="rId2"/>
    <p:sldId id="293" r:id="rId3"/>
    <p:sldId id="302" r:id="rId4"/>
    <p:sldId id="266" r:id="rId5"/>
    <p:sldId id="325" r:id="rId6"/>
    <p:sldId id="326" r:id="rId7"/>
    <p:sldId id="305" r:id="rId8"/>
    <p:sldId id="276" r:id="rId9"/>
    <p:sldId id="306" r:id="rId10"/>
    <p:sldId id="307" r:id="rId11"/>
    <p:sldId id="327" r:id="rId12"/>
    <p:sldId id="324" r:id="rId13"/>
    <p:sldId id="323" r:id="rId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B62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0" autoAdjust="0"/>
    <p:restoredTop sz="94660" autoAdjust="0"/>
  </p:normalViewPr>
  <p:slideViewPr>
    <p:cSldViewPr>
      <p:cViewPr varScale="1">
        <p:scale>
          <a:sx n="69" d="100"/>
          <a:sy n="69" d="100"/>
        </p:scale>
        <p:origin x="-132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491FAA6-237D-4DC3-9AD0-053764CA1CCD}" type="datetimeFigureOut">
              <a:rPr lang="en-US"/>
              <a:pPr>
                <a:defRPr/>
              </a:pPr>
              <a:t>11/10/2012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356F01A-7088-498C-A3D7-A5E2D65214A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A01A799-0436-4B17-9F0B-33672C9265AE}" type="datetimeFigureOut">
              <a:rPr lang="en-US"/>
              <a:pPr>
                <a:defRPr/>
              </a:pPr>
              <a:t>11/10/2012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6D20119-4547-4ADD-8B23-6E9A9F511CD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D20119-4547-4ADD-8B23-6E9A9F511CD9}"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D20119-4547-4ADD-8B23-6E9A9F511CD9}"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D20119-4547-4ADD-8B23-6E9A9F511CD9}"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D20119-4547-4ADD-8B23-6E9A9F511CD9}"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D20119-4547-4ADD-8B23-6E9A9F511CD9}" type="slidenum">
              <a:rPr lang="en-US" smtClean="0"/>
              <a:pPr>
                <a:defRPr/>
              </a:pPr>
              <a:t>13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D20119-4547-4ADD-8B23-6E9A9F511CD9}"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D20119-4547-4ADD-8B23-6E9A9F511CD9}"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D20119-4547-4ADD-8B23-6E9A9F511CD9}"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D20119-4547-4ADD-8B23-6E9A9F511CD9}"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D20119-4547-4ADD-8B23-6E9A9F511CD9}"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D20119-4547-4ADD-8B23-6E9A9F511CD9}"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D20119-4547-4ADD-8B23-6E9A9F511CD9}"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D20119-4547-4ADD-8B23-6E9A9F511CD9}"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Firelight title.png"/>
          <p:cNvPicPr>
            <a:picLocks noChangeAspect="1"/>
          </p:cNvPicPr>
          <p:nvPr/>
        </p:nvPicPr>
        <p:blipFill>
          <a:blip r:embed="rId2" cstate="print"/>
          <a:srcRect l="43431" t="21353" b="20413"/>
          <a:stretch>
            <a:fillRect/>
          </a:stretch>
        </p:blipFill>
        <p:spPr bwMode="auto">
          <a:xfrm>
            <a:off x="0" y="0"/>
            <a:ext cx="3671888" cy="6858000"/>
          </a:xfrm>
          <a:prstGeom prst="rect">
            <a:avLst/>
          </a:prstGeom>
          <a:noFill/>
          <a:ln w="9525">
            <a:noFill/>
            <a:miter lim="800000"/>
            <a:headEnd/>
            <a:tailEnd/>
          </a:ln>
        </p:spPr>
      </p:pic>
      <p:sp>
        <p:nvSpPr>
          <p:cNvPr id="2" name="Title 1"/>
          <p:cNvSpPr>
            <a:spLocks noGrp="1"/>
          </p:cNvSpPr>
          <p:nvPr>
            <p:ph type="ctrTitle"/>
          </p:nvPr>
        </p:nvSpPr>
        <p:spPr>
          <a:xfrm>
            <a:off x="1752600" y="1219200"/>
            <a:ext cx="6400800" cy="1600200"/>
          </a:xfrm>
        </p:spPr>
        <p:txBody>
          <a:bodyPr/>
          <a:lstStyle>
            <a:lvl1pPr algn="l">
              <a:defRPr>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stStyle>
          <a:p>
            <a:r>
              <a:rPr lang="en-US" smtClean="0"/>
              <a:t>Click to edit Master title style</a:t>
            </a:r>
            <a:endParaRPr/>
          </a:p>
        </p:txBody>
      </p:sp>
      <p:sp>
        <p:nvSpPr>
          <p:cNvPr id="3" name="Subtitle 2"/>
          <p:cNvSpPr>
            <a:spLocks noGrp="1"/>
          </p:cNvSpPr>
          <p:nvPr>
            <p:ph type="subTitle" idx="1"/>
          </p:nvPr>
        </p:nvSpPr>
        <p:spPr>
          <a:xfrm>
            <a:off x="2438400" y="2971800"/>
            <a:ext cx="5715000" cy="1295400"/>
          </a:xfrm>
        </p:spPr>
        <p:txBody>
          <a:bodyPr/>
          <a:lstStyle>
            <a:lvl1pPr marL="0" indent="0" algn="l">
              <a:buNone/>
              <a:defRPr sz="1800">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a:xfrm>
            <a:off x="228600" y="5943600"/>
            <a:ext cx="2133600" cy="228600"/>
          </a:xfrm>
        </p:spPr>
        <p:txBody>
          <a:bodyPr/>
          <a:lstStyle>
            <a:lvl1pPr algn="l">
              <a:defRPr/>
            </a:lvl1pPr>
          </a:lstStyle>
          <a:p>
            <a:pPr>
              <a:defRPr/>
            </a:pPr>
            <a:endParaRPr lang="en-US"/>
          </a:p>
        </p:txBody>
      </p:sp>
      <p:sp>
        <p:nvSpPr>
          <p:cNvPr id="6" name="Footer Placeholder 4"/>
          <p:cNvSpPr>
            <a:spLocks noGrp="1"/>
          </p:cNvSpPr>
          <p:nvPr>
            <p:ph type="ftr" sz="quarter" idx="11"/>
          </p:nvPr>
        </p:nvSpPr>
        <p:spPr>
          <a:xfrm>
            <a:off x="228600" y="5715000"/>
            <a:ext cx="2667000" cy="228600"/>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228600" y="6248400"/>
            <a:ext cx="533400" cy="228600"/>
          </a:xfrm>
        </p:spPr>
        <p:txBody>
          <a:bodyPr/>
          <a:lstStyle>
            <a:lvl1pPr algn="l">
              <a:defRPr/>
            </a:lvl1pPr>
          </a:lstStyle>
          <a:p>
            <a:pPr>
              <a:defRPr/>
            </a:pPr>
            <a:fld id="{B3A5FE45-90A9-4B79-AE26-F969A97D0D4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734209" y="2057400"/>
            <a:ext cx="5678424" cy="388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B79D1B-39CA-436C-9B07-A625F0D168B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1752600" cy="4343399"/>
          </a:xfrm>
        </p:spPr>
        <p:txBody>
          <a:bodyPr vert="eaVert"/>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1447800" y="533401"/>
            <a:ext cx="5029200" cy="542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DE90A2-F911-4428-A4E5-4BA1739C07C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90A57B-97B1-434B-BF3D-AA075509C55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90E2D7-A1D8-4945-9549-4D4ECCAE62A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descr="Firelight section.png"/>
          <p:cNvPicPr>
            <a:picLocks noChangeAspect="1"/>
          </p:cNvPicPr>
          <p:nvPr/>
        </p:nvPicPr>
        <p:blipFill>
          <a:blip r:embed="rId2" cstate="print"/>
          <a:srcRect l="7678" r="8563" b="31688"/>
          <a:stretch>
            <a:fillRect/>
          </a:stretch>
        </p:blipFill>
        <p:spPr bwMode="auto">
          <a:xfrm>
            <a:off x="0" y="3048000"/>
            <a:ext cx="9144000" cy="3810000"/>
          </a:xfrm>
          <a:prstGeom prst="rect">
            <a:avLst/>
          </a:prstGeom>
          <a:noFill/>
          <a:ln w="9525">
            <a:noFill/>
            <a:miter lim="800000"/>
            <a:headEnd/>
            <a:tailEnd/>
          </a:ln>
        </p:spPr>
      </p:pic>
      <p:sp>
        <p:nvSpPr>
          <p:cNvPr id="2" name="Title 1"/>
          <p:cNvSpPr>
            <a:spLocks noGrp="1"/>
          </p:cNvSpPr>
          <p:nvPr>
            <p:ph type="title"/>
          </p:nvPr>
        </p:nvSpPr>
        <p:spPr>
          <a:xfrm>
            <a:off x="876300" y="2057400"/>
            <a:ext cx="7391400" cy="1590675"/>
          </a:xfrm>
        </p:spPr>
        <p:txBody>
          <a:bodyPr/>
          <a:lstStyle>
            <a:lvl1pPr algn="ctr">
              <a:defRPr sz="4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877546" y="3810000"/>
            <a:ext cx="5388909" cy="1423987"/>
          </a:xfrm>
        </p:spPr>
        <p:txBody>
          <a:bodyPr/>
          <a:lstStyle>
            <a:lvl1pPr marL="0" indent="0" algn="ctr" defTabSz="914400" rtl="0" eaLnBrk="1" latinLnBrk="0" hangingPunct="1">
              <a:spcBef>
                <a:spcPts val="1500"/>
              </a:spcBef>
              <a:buFontTx/>
              <a:buNone/>
              <a:defRPr sz="18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FDE132-329B-4EC8-855E-69F8B197CB0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Content Placeholder 2"/>
          <p:cNvSpPr>
            <a:spLocks noGrp="1"/>
          </p:cNvSpPr>
          <p:nvPr>
            <p:ph sz="half" idx="1"/>
          </p:nvPr>
        </p:nvSpPr>
        <p:spPr>
          <a:xfrm>
            <a:off x="13716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0292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EFB410-966A-451B-91D8-6E8A7639ED7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3716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0292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5BE9E91-4AC2-4E06-B118-BAD7C58915D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8157297-BF63-48A8-974D-3DF01095029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AA7D08F-C785-48B0-89C6-6287CACD3EE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print"/>
          <a:srcRect l="11342" t="23079" r="13046"/>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8488"/>
          </a:xfrm>
        </p:spPr>
        <p:txBody>
          <a:bodyPr anchor="ct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438150"/>
            <a:ext cx="4419600" cy="5118100"/>
          </a:xfrm>
        </p:spPr>
        <p:txBody>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33439" y="2514600"/>
            <a:ext cx="1985962" cy="2362200"/>
          </a:xfrm>
        </p:spPr>
        <p:txBody>
          <a:bodyPr anchor="t" anchorCtr="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ADF7A628-60B2-4FC8-8368-621B7D02D7A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print"/>
          <a:srcRect l="11342" t="23079" r="13046"/>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9250"/>
          </a:xfrm>
        </p:spPr>
        <p:txBody>
          <a:bodyPr anchor="ctr"/>
          <a:lstStyle>
            <a:lvl1pPr algn="l" defTabSz="914400" rtl="0" eaLnBrk="1" latinLnBrk="0" hangingPunct="1">
              <a:spcBef>
                <a:spcPct val="0"/>
              </a:spcBef>
              <a:buNone/>
              <a:defRPr sz="3600" b="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575050" y="685800"/>
            <a:ext cx="5264150" cy="4648200"/>
          </a:xfrm>
          <a:prstGeom prst="ellipse">
            <a:avLst/>
          </a:prstGeom>
          <a:ln w="127000">
            <a:solidFill>
              <a:schemeClr val="tx1">
                <a:alpha val="10000"/>
              </a:schemeClr>
            </a:solidFill>
          </a:ln>
          <a:effectLst>
            <a:innerShdw blurRad="190500">
              <a:prstClr val="black">
                <a:alpha val="75000"/>
              </a:prstClr>
            </a:innerShdw>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832104" y="2514600"/>
            <a:ext cx="1984248" cy="2359152"/>
          </a:xfrm>
        </p:spPr>
        <p:txBody>
          <a:bodyPr anchor="t" anchorCtr="0"/>
          <a:lstStyle>
            <a:lvl1pPr marL="0" indent="0">
              <a:buNone/>
              <a:defRPr sz="14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78A279E7-0BC8-4883-8898-E83B9E01F52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026" name="Picture 11" descr="Firelight content.png"/>
          <p:cNvPicPr>
            <a:picLocks noChangeAspect="1"/>
          </p:cNvPicPr>
          <p:nvPr/>
        </p:nvPicPr>
        <p:blipFill>
          <a:blip r:embed="rId14" cstate="print"/>
          <a:srcRect l="10260" t="11517" r="6261" b="8745"/>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1731963" y="274638"/>
            <a:ext cx="5680075" cy="1477962"/>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2057400" y="2057400"/>
            <a:ext cx="50292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858000" y="6477000"/>
            <a:ext cx="2133600" cy="22860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pPr>
              <a:defRPr/>
            </a:pPr>
            <a:endParaRPr lang="en-US"/>
          </a:p>
        </p:txBody>
      </p:sp>
      <p:sp>
        <p:nvSpPr>
          <p:cNvPr id="5" name="Footer Placeholder 4"/>
          <p:cNvSpPr>
            <a:spLocks noGrp="1"/>
          </p:cNvSpPr>
          <p:nvPr>
            <p:ph type="ftr" sz="quarter" idx="3"/>
          </p:nvPr>
        </p:nvSpPr>
        <p:spPr>
          <a:xfrm>
            <a:off x="228600" y="6477000"/>
            <a:ext cx="2895600" cy="2286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pPr>
              <a:defRPr/>
            </a:pPr>
            <a:endParaRPr lang="en-US"/>
          </a:p>
        </p:txBody>
      </p:sp>
      <p:sp>
        <p:nvSpPr>
          <p:cNvPr id="6" name="Slide Number Placeholder 5"/>
          <p:cNvSpPr>
            <a:spLocks noGrp="1"/>
          </p:cNvSpPr>
          <p:nvPr>
            <p:ph type="sldNum" sz="quarter" idx="4"/>
          </p:nvPr>
        </p:nvSpPr>
        <p:spPr>
          <a:xfrm>
            <a:off x="8458200" y="6248400"/>
            <a:ext cx="533400" cy="22860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11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pPr>
              <a:defRPr/>
            </a:pPr>
            <a:fld id="{D6E57637-1DED-4A51-BD4A-01E734E0101F}"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965" r:id="rId1"/>
    <p:sldLayoutId id="2147483956" r:id="rId2"/>
    <p:sldLayoutId id="2147483966" r:id="rId3"/>
    <p:sldLayoutId id="2147483957" r:id="rId4"/>
    <p:sldLayoutId id="2147483958" r:id="rId5"/>
    <p:sldLayoutId id="2147483959" r:id="rId6"/>
    <p:sldLayoutId id="2147483960" r:id="rId7"/>
    <p:sldLayoutId id="2147483967" r:id="rId8"/>
    <p:sldLayoutId id="2147483968" r:id="rId9"/>
    <p:sldLayoutId id="2147483961" r:id="rId10"/>
    <p:sldLayoutId id="2147483962" r:id="rId11"/>
    <p:sldLayoutId id="2147483963" r:id="rId12"/>
  </p:sldLayoutIdLst>
  <p:txStyles>
    <p:titleStyle>
      <a:lvl1pPr algn="ctr" rtl="0" eaLnBrk="0" fontAlgn="base" hangingPunct="0">
        <a:spcBef>
          <a:spcPct val="0"/>
        </a:spcBef>
        <a:spcAft>
          <a:spcPct val="0"/>
        </a:spcAft>
        <a:defRPr sz="44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vl2pPr algn="ctr" rtl="0" eaLnBrk="0" fontAlgn="base" hangingPunct="0">
        <a:spcBef>
          <a:spcPct val="0"/>
        </a:spcBef>
        <a:spcAft>
          <a:spcPct val="0"/>
        </a:spcAft>
        <a:defRPr sz="4400">
          <a:solidFill>
            <a:schemeClr val="tx1"/>
          </a:solidFill>
          <a:latin typeface="Corbel" pitchFamily="34" charset="0"/>
        </a:defRPr>
      </a:lvl2pPr>
      <a:lvl3pPr algn="ctr" rtl="0" eaLnBrk="0" fontAlgn="base" hangingPunct="0">
        <a:spcBef>
          <a:spcPct val="0"/>
        </a:spcBef>
        <a:spcAft>
          <a:spcPct val="0"/>
        </a:spcAft>
        <a:defRPr sz="4400">
          <a:solidFill>
            <a:schemeClr val="tx1"/>
          </a:solidFill>
          <a:latin typeface="Corbel" pitchFamily="34" charset="0"/>
        </a:defRPr>
      </a:lvl3pPr>
      <a:lvl4pPr algn="ctr" rtl="0" eaLnBrk="0" fontAlgn="base" hangingPunct="0">
        <a:spcBef>
          <a:spcPct val="0"/>
        </a:spcBef>
        <a:spcAft>
          <a:spcPct val="0"/>
        </a:spcAft>
        <a:defRPr sz="4400">
          <a:solidFill>
            <a:schemeClr val="tx1"/>
          </a:solidFill>
          <a:latin typeface="Corbel" pitchFamily="34" charset="0"/>
        </a:defRPr>
      </a:lvl4pPr>
      <a:lvl5pPr algn="ctr" rtl="0" eaLnBrk="0" fontAlgn="base" hangingPunct="0">
        <a:spcBef>
          <a:spcPct val="0"/>
        </a:spcBef>
        <a:spcAft>
          <a:spcPct val="0"/>
        </a:spcAft>
        <a:defRPr sz="4400">
          <a:solidFill>
            <a:schemeClr val="tx1"/>
          </a:solidFill>
          <a:latin typeface="Corbel" pitchFamily="34" charset="0"/>
        </a:defRPr>
      </a:lvl5pPr>
      <a:lvl6pPr marL="457200" algn="ctr" rtl="0" fontAlgn="base">
        <a:spcBef>
          <a:spcPct val="0"/>
        </a:spcBef>
        <a:spcAft>
          <a:spcPct val="0"/>
        </a:spcAft>
        <a:defRPr sz="4400">
          <a:solidFill>
            <a:schemeClr val="tx1"/>
          </a:solidFill>
          <a:latin typeface="Corbel" pitchFamily="34" charset="0"/>
        </a:defRPr>
      </a:lvl6pPr>
      <a:lvl7pPr marL="914400" algn="ctr" rtl="0" fontAlgn="base">
        <a:spcBef>
          <a:spcPct val="0"/>
        </a:spcBef>
        <a:spcAft>
          <a:spcPct val="0"/>
        </a:spcAft>
        <a:defRPr sz="4400">
          <a:solidFill>
            <a:schemeClr val="tx1"/>
          </a:solidFill>
          <a:latin typeface="Corbel" pitchFamily="34" charset="0"/>
        </a:defRPr>
      </a:lvl7pPr>
      <a:lvl8pPr marL="1371600" algn="ctr" rtl="0" fontAlgn="base">
        <a:spcBef>
          <a:spcPct val="0"/>
        </a:spcBef>
        <a:spcAft>
          <a:spcPct val="0"/>
        </a:spcAft>
        <a:defRPr sz="4400">
          <a:solidFill>
            <a:schemeClr val="tx1"/>
          </a:solidFill>
          <a:latin typeface="Corbel" pitchFamily="34" charset="0"/>
        </a:defRPr>
      </a:lvl8pPr>
      <a:lvl9pPr marL="1828800" algn="ctr" rtl="0" fontAlgn="base">
        <a:spcBef>
          <a:spcPct val="0"/>
        </a:spcBef>
        <a:spcAft>
          <a:spcPct val="0"/>
        </a:spcAft>
        <a:defRPr sz="4400">
          <a:solidFill>
            <a:schemeClr val="tx1"/>
          </a:solidFill>
          <a:latin typeface="Corbel" pitchFamily="34" charset="0"/>
        </a:defRPr>
      </a:lvl9pPr>
    </p:titleStyle>
    <p:bodyStyle>
      <a:lvl1pPr marL="342900" indent="-342900" algn="l" rtl="0" eaLnBrk="0" fontAlgn="base" hangingPunct="0">
        <a:spcBef>
          <a:spcPts val="1500"/>
        </a:spcBef>
        <a:spcAft>
          <a:spcPct val="0"/>
        </a:spcAft>
        <a:buBlip>
          <a:blip r:embed="rId15"/>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l" rtl="0" eaLnBrk="0" fontAlgn="base" hangingPunct="0">
        <a:spcBef>
          <a:spcPts val="1500"/>
        </a:spcBef>
        <a:spcAft>
          <a:spcPct val="0"/>
        </a:spcAft>
        <a:buBlip>
          <a:blip r:embed="rId16"/>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l" rtl="0" eaLnBrk="0" fontAlgn="base" hangingPunct="0">
        <a:spcBef>
          <a:spcPts val="1500"/>
        </a:spcBef>
        <a:spcAft>
          <a:spcPct val="0"/>
        </a:spcAft>
        <a:buBlip>
          <a:blip r:embed="rId16"/>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l" defTabSz="914400" rtl="0"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l" defTabSz="914400" rtl="0"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l" defTabSz="914400" rtl="0"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l" defTabSz="914400" rtl="0"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hyperlink" Target="http://www.wheresgeorge.com/report.php?key=c87eb6871774e870187ac0d3615e0c888e5cc5b648dfb92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1.emf"/><Relationship Id="rId5" Type="http://schemas.openxmlformats.org/officeDocument/2006/relationships/image" Target="../media/image10.wmf"/><Relationship Id="rId10" Type="http://schemas.openxmlformats.org/officeDocument/2006/relationships/image" Target="../media/image15.wmf"/><Relationship Id="rId4" Type="http://schemas.openxmlformats.org/officeDocument/2006/relationships/image" Target="../media/image9.emf"/><Relationship Id="rId9" Type="http://schemas.openxmlformats.org/officeDocument/2006/relationships/image" Target="../media/image14.wmf"/></Relationships>
</file>

<file path=ppt/slides/_rels/slide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wmf"/><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00400" y="152400"/>
            <a:ext cx="5791200" cy="1905000"/>
          </a:xfrm>
        </p:spPr>
        <p:txBody>
          <a:bodyPr>
            <a:noAutofit/>
          </a:bodyPr>
          <a:lstStyle/>
          <a:p>
            <a:pPr algn="ctr" eaLnBrk="1" fontAlgn="auto" hangingPunct="1">
              <a:spcAft>
                <a:spcPts val="0"/>
              </a:spcAft>
              <a:defRPr/>
            </a:pPr>
            <a:r>
              <a:rPr lang="en-US" sz="4800" b="1" dirty="0" smtClean="0"/>
              <a:t>The Five Themes of Geography</a:t>
            </a:r>
          </a:p>
        </p:txBody>
      </p:sp>
      <p:pic>
        <p:nvPicPr>
          <p:cNvPr id="6147" name="Picture 6" descr="C:\Users\kmccarty\AppData\Local\Microsoft\Windows\Temporary Internet Files\Content.IE5\6A0LH1SO\MC900335862[1].wmf"/>
          <p:cNvPicPr>
            <a:picLocks noChangeAspect="1" noChangeArrowheads="1"/>
          </p:cNvPicPr>
          <p:nvPr/>
        </p:nvPicPr>
        <p:blipFill>
          <a:blip r:embed="rId3" cstate="print"/>
          <a:srcRect/>
          <a:stretch>
            <a:fillRect/>
          </a:stretch>
        </p:blipFill>
        <p:spPr bwMode="auto">
          <a:xfrm rot="207030">
            <a:off x="5286375" y="2820988"/>
            <a:ext cx="2698750" cy="3573462"/>
          </a:xfrm>
          <a:prstGeom prst="rect">
            <a:avLst/>
          </a:prstGeom>
          <a:noFill/>
          <a:ln w="9525">
            <a:noFill/>
            <a:miter lim="800000"/>
            <a:headEnd/>
            <a:tailEnd/>
          </a:ln>
        </p:spPr>
      </p:pic>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amond(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p:txBody>
          <a:bodyPr/>
          <a:lstStyle/>
          <a:p>
            <a:pPr eaLnBrk="1" fontAlgn="auto" hangingPunct="1">
              <a:spcAft>
                <a:spcPts val="0"/>
              </a:spcAft>
              <a:defRPr/>
            </a:pPr>
            <a:r>
              <a:rPr lang="en-US" sz="4000" dirty="0" smtClean="0"/>
              <a:t>Movement: Look at the Label Activity</a:t>
            </a:r>
          </a:p>
        </p:txBody>
      </p:sp>
      <p:sp>
        <p:nvSpPr>
          <p:cNvPr id="36869" name="Rectangle 5"/>
          <p:cNvSpPr>
            <a:spLocks noGrp="1" noChangeArrowheads="1"/>
          </p:cNvSpPr>
          <p:nvPr>
            <p:ph type="body" sz="half" idx="1"/>
          </p:nvPr>
        </p:nvSpPr>
        <p:spPr>
          <a:xfrm>
            <a:off x="1143000" y="1676400"/>
            <a:ext cx="7543800" cy="4724400"/>
          </a:xfrm>
        </p:spPr>
        <p:txBody>
          <a:bodyPr/>
          <a:lstStyle/>
          <a:p>
            <a:pPr>
              <a:defRPr/>
            </a:pPr>
            <a:r>
              <a:rPr lang="en-US" sz="2800" dirty="0" smtClean="0">
                <a:latin typeface="Arial Rounded MT Bold" pitchFamily="34" charset="0"/>
              </a:rPr>
              <a:t>Items in the classroom can easily represent a miniature version of the world economy. You will be surprised how many countries are represented on the “Made in….” labels of products in our classroom.  </a:t>
            </a:r>
          </a:p>
        </p:txBody>
      </p:sp>
      <p:pic>
        <p:nvPicPr>
          <p:cNvPr id="41988" name="Picture 2" descr="C:\Documents and Settings\kmccarty\Local Settings\Temporary Internet Files\Content.IE5\710G7ZKG\MC900053461[1].wmf"/>
          <p:cNvPicPr>
            <a:picLocks noChangeAspect="1" noChangeArrowheads="1"/>
          </p:cNvPicPr>
          <p:nvPr/>
        </p:nvPicPr>
        <p:blipFill>
          <a:blip r:embed="rId3" cstate="print"/>
          <a:srcRect/>
          <a:stretch>
            <a:fillRect/>
          </a:stretch>
        </p:blipFill>
        <p:spPr bwMode="auto">
          <a:xfrm>
            <a:off x="5638800" y="3962400"/>
            <a:ext cx="2781830" cy="266700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barn(inHorizontal)">
                                      <p:cBhvr>
                                        <p:cTn id="7" dur="500"/>
                                        <p:tgtEl>
                                          <p:spTgt spid="3686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6869">
                                            <p:txEl>
                                              <p:pRg st="0" end="0"/>
                                            </p:txEl>
                                          </p:spTgt>
                                        </p:tgtEl>
                                        <p:attrNameLst>
                                          <p:attrName>style.visibility</p:attrName>
                                        </p:attrNameLst>
                                      </p:cBhvr>
                                      <p:to>
                                        <p:strVal val="visible"/>
                                      </p:to>
                                    </p:set>
                                    <p:animEffect transition="in" filter="barn(inHorizontal)">
                                      <p:cBhvr>
                                        <p:cTn id="12" dur="500"/>
                                        <p:tgtEl>
                                          <p:spTgt spid="368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P spid="3686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p:txBody>
          <a:bodyPr>
            <a:normAutofit fontScale="90000"/>
          </a:bodyPr>
          <a:lstStyle/>
          <a:p>
            <a:pPr eaLnBrk="1" fontAlgn="auto" hangingPunct="1">
              <a:spcAft>
                <a:spcPts val="0"/>
              </a:spcAft>
              <a:defRPr/>
            </a:pPr>
            <a:r>
              <a:rPr lang="en-US" sz="4000" b="1" dirty="0" smtClean="0"/>
              <a:t>Movement: Look at the Label Activity</a:t>
            </a:r>
          </a:p>
        </p:txBody>
      </p:sp>
      <p:sp>
        <p:nvSpPr>
          <p:cNvPr id="36869" name="Rectangle 5"/>
          <p:cNvSpPr>
            <a:spLocks noGrp="1" noChangeArrowheads="1"/>
          </p:cNvSpPr>
          <p:nvPr>
            <p:ph type="body" sz="half" idx="1"/>
          </p:nvPr>
        </p:nvSpPr>
        <p:spPr>
          <a:xfrm>
            <a:off x="1143000" y="1676400"/>
            <a:ext cx="7543800" cy="4724400"/>
          </a:xfrm>
        </p:spPr>
        <p:txBody>
          <a:bodyPr/>
          <a:lstStyle/>
          <a:p>
            <a:pPr>
              <a:defRPr/>
            </a:pPr>
            <a:r>
              <a:rPr lang="en-US" sz="2800" dirty="0" smtClean="0">
                <a:latin typeface="Arial Rounded MT Bold" pitchFamily="34" charset="0"/>
              </a:rPr>
              <a:t>Take a tour of our classroom and look at the labels on items to see where they are made.</a:t>
            </a:r>
          </a:p>
          <a:p>
            <a:pPr>
              <a:defRPr/>
            </a:pPr>
            <a:endParaRPr lang="en-US" sz="2800" dirty="0" smtClean="0">
              <a:latin typeface="Arial Rounded MT Bold" pitchFamily="34" charset="0"/>
            </a:endParaRPr>
          </a:p>
          <a:p>
            <a:pPr>
              <a:defRPr/>
            </a:pPr>
            <a:r>
              <a:rPr lang="en-US" sz="2800" dirty="0" smtClean="0">
                <a:latin typeface="Arial Rounded MT Bold" pitchFamily="34" charset="0"/>
              </a:rPr>
              <a:t>Write down the brand names and Fill out your chart to show what type of movement we can see here in Room 80.  </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6869">
                                            <p:txEl>
                                              <p:pRg st="0" end="0"/>
                                            </p:txEl>
                                          </p:spTgt>
                                        </p:tgtEl>
                                        <p:attrNameLst>
                                          <p:attrName>style.visibility</p:attrName>
                                        </p:attrNameLst>
                                      </p:cBhvr>
                                      <p:to>
                                        <p:strVal val="visible"/>
                                      </p:to>
                                    </p:set>
                                    <p:animEffect transition="in" filter="barn(inHorizontal)">
                                      <p:cBhvr>
                                        <p:cTn id="7" dur="500"/>
                                        <p:tgtEl>
                                          <p:spTgt spid="368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6869">
                                            <p:txEl>
                                              <p:pRg st="2" end="2"/>
                                            </p:txEl>
                                          </p:spTgt>
                                        </p:tgtEl>
                                        <p:attrNameLst>
                                          <p:attrName>style.visibility</p:attrName>
                                        </p:attrNameLst>
                                      </p:cBhvr>
                                      <p:to>
                                        <p:strVal val="visible"/>
                                      </p:to>
                                    </p:set>
                                    <p:animEffect transition="in" filter="barn(inHorizontal)">
                                      <p:cBhvr>
                                        <p:cTn id="12" dur="500"/>
                                        <p:tgtEl>
                                          <p:spTgt spid="3686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lgerian" pitchFamily="82" charset="0"/>
              </a:rPr>
              <a:t>Movement</a:t>
            </a:r>
            <a:endParaRPr lang="en-US" b="1" dirty="0">
              <a:latin typeface="Algerian" pitchFamily="82" charset="0"/>
            </a:endParaRPr>
          </a:p>
        </p:txBody>
      </p:sp>
      <p:pic>
        <p:nvPicPr>
          <p:cNvPr id="5" name="Content Placeholder 4" descr="Track Your Bill.JPG"/>
          <p:cNvPicPr>
            <a:picLocks noGrp="1" noChangeAspect="1"/>
          </p:cNvPicPr>
          <p:nvPr>
            <p:ph sz="half" idx="2"/>
          </p:nvPr>
        </p:nvPicPr>
        <p:blipFill>
          <a:blip r:embed="rId3" cstate="print"/>
          <a:stretch>
            <a:fillRect/>
          </a:stretch>
        </p:blipFill>
        <p:spPr>
          <a:xfrm>
            <a:off x="381000" y="1828800"/>
            <a:ext cx="8312725" cy="3429000"/>
          </a:xfrm>
        </p:spPr>
      </p:pic>
      <p:sp>
        <p:nvSpPr>
          <p:cNvPr id="8" name="Notched Right Arrow 7"/>
          <p:cNvSpPr/>
          <p:nvPr/>
        </p:nvSpPr>
        <p:spPr>
          <a:xfrm rot="18165008">
            <a:off x="537347" y="4979860"/>
            <a:ext cx="2514600" cy="838200"/>
          </a:xfrm>
          <a:prstGeom prst="notchedRightArrow">
            <a:avLst/>
          </a:prstGeom>
          <a:solidFill>
            <a:schemeClr val="bg2">
              <a:lumMod val="20000"/>
              <a:lumOff val="80000"/>
            </a:schemeClr>
          </a:solidFill>
          <a:ln>
            <a:solidFill>
              <a:schemeClr val="bg2">
                <a:lumMod val="60000"/>
                <a:lumOff val="40000"/>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Notched Right Arrow 8"/>
          <p:cNvSpPr/>
          <p:nvPr/>
        </p:nvSpPr>
        <p:spPr>
          <a:xfrm rot="7271758">
            <a:off x="5924638" y="1178275"/>
            <a:ext cx="2514600" cy="838200"/>
          </a:xfrm>
          <a:prstGeom prst="notchedRightArrow">
            <a:avLst/>
          </a:prstGeom>
          <a:solidFill>
            <a:schemeClr val="bg2">
              <a:lumMod val="20000"/>
              <a:lumOff val="80000"/>
            </a:schemeClr>
          </a:solidFill>
          <a:ln>
            <a:solidFill>
              <a:schemeClr val="bg2">
                <a:lumMod val="60000"/>
                <a:lumOff val="40000"/>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971800" y="5562600"/>
            <a:ext cx="4495800" cy="923330"/>
          </a:xfrm>
          <a:prstGeom prst="rect">
            <a:avLst/>
          </a:prstGeom>
          <a:noFill/>
        </p:spPr>
        <p:txBody>
          <a:bodyPr wrap="square" rtlCol="0">
            <a:spAutoFit/>
          </a:bodyPr>
          <a:lstStyle/>
          <a:p>
            <a:r>
              <a:rPr lang="en-US" dirty="0" smtClean="0"/>
              <a:t>Currency travels all over the place. This particular bill has been marked to show where it has been.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edmagazine.com/images/uploads/george.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0"/>
            <a:ext cx="8229600" cy="1139825"/>
          </a:xfrm>
        </p:spPr>
        <p:txBody>
          <a:bodyPr/>
          <a:lstStyle/>
          <a:p>
            <a:pPr algn="r"/>
            <a:r>
              <a:rPr lang="en-US" dirty="0" smtClean="0"/>
              <a:t>Movement</a:t>
            </a:r>
            <a:endParaRPr lang="en-US" dirty="0"/>
          </a:p>
        </p:txBody>
      </p:sp>
      <p:sp>
        <p:nvSpPr>
          <p:cNvPr id="3" name="Text Placeholder 2"/>
          <p:cNvSpPr>
            <a:spLocks noGrp="1"/>
          </p:cNvSpPr>
          <p:nvPr>
            <p:ph type="body" sz="half" idx="1"/>
          </p:nvPr>
        </p:nvSpPr>
        <p:spPr>
          <a:xfrm>
            <a:off x="457200" y="228601"/>
            <a:ext cx="5181600" cy="1142999"/>
          </a:xfrm>
        </p:spPr>
        <p:txBody>
          <a:bodyPr>
            <a:normAutofit/>
          </a:bodyPr>
          <a:lstStyle/>
          <a:p>
            <a:r>
              <a:rPr lang="en-US" sz="3600" dirty="0" smtClean="0">
                <a:solidFill>
                  <a:schemeClr val="tx1"/>
                </a:solidFill>
                <a:hlinkClick r:id="rId4"/>
              </a:rPr>
              <a:t>Tracking Paper Money</a:t>
            </a:r>
            <a:endParaRPr lang="en-US" sz="3600" dirty="0">
              <a:solidFill>
                <a:schemeClr val="tx1"/>
              </a:solidFill>
            </a:endParaRPr>
          </a:p>
        </p:txBody>
      </p:sp>
      <p:sp>
        <p:nvSpPr>
          <p:cNvPr id="5" name="Rectangle 4"/>
          <p:cNvSpPr/>
          <p:nvPr/>
        </p:nvSpPr>
        <p:spPr>
          <a:xfrm>
            <a:off x="304800" y="762000"/>
            <a:ext cx="3962400" cy="369332"/>
          </a:xfrm>
          <a:prstGeom prst="rect">
            <a:avLst/>
          </a:prstGeom>
        </p:spPr>
        <p:txBody>
          <a:bodyPr wrap="square">
            <a:spAutoFit/>
          </a:bodyPr>
          <a:lstStyle/>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00400" y="152400"/>
            <a:ext cx="5791200" cy="1905000"/>
          </a:xfrm>
        </p:spPr>
        <p:txBody>
          <a:bodyPr>
            <a:noAutofit/>
          </a:bodyPr>
          <a:lstStyle/>
          <a:p>
            <a:pPr algn="ctr" eaLnBrk="1" fontAlgn="auto" hangingPunct="1">
              <a:spcAft>
                <a:spcPts val="0"/>
              </a:spcAft>
              <a:defRPr/>
            </a:pPr>
            <a:r>
              <a:rPr lang="en-US" sz="4800" b="1" dirty="0" smtClean="0"/>
              <a:t>The Five Themes of Geography</a:t>
            </a:r>
          </a:p>
        </p:txBody>
      </p:sp>
      <p:pic>
        <p:nvPicPr>
          <p:cNvPr id="36867" name="Picture 6" descr="C:\Users\kmccarty\AppData\Local\Microsoft\Windows\Temporary Internet Files\Content.IE5\6A0LH1SO\MC900335862[1].wmf"/>
          <p:cNvPicPr>
            <a:picLocks noChangeAspect="1" noChangeArrowheads="1"/>
          </p:cNvPicPr>
          <p:nvPr/>
        </p:nvPicPr>
        <p:blipFill>
          <a:blip r:embed="rId3" cstate="print"/>
          <a:srcRect/>
          <a:stretch>
            <a:fillRect/>
          </a:stretch>
        </p:blipFill>
        <p:spPr bwMode="auto">
          <a:xfrm rot="207030">
            <a:off x="5341938" y="3643313"/>
            <a:ext cx="2144712" cy="2841625"/>
          </a:xfrm>
          <a:prstGeom prst="rect">
            <a:avLst/>
          </a:prstGeom>
          <a:noFill/>
          <a:ln w="9525">
            <a:noFill/>
            <a:miter lim="800000"/>
            <a:headEnd/>
            <a:tailEnd/>
          </a:ln>
        </p:spPr>
      </p:pic>
      <p:sp>
        <p:nvSpPr>
          <p:cNvPr id="4" name="Rectangle 2"/>
          <p:cNvSpPr txBox="1">
            <a:spLocks noChangeArrowheads="1"/>
          </p:cNvSpPr>
          <p:nvPr/>
        </p:nvSpPr>
        <p:spPr>
          <a:xfrm>
            <a:off x="3733800" y="2590800"/>
            <a:ext cx="5105400" cy="838200"/>
          </a:xfrm>
          <a:prstGeom prst="rect">
            <a:avLst/>
          </a:prstGeom>
        </p:spPr>
        <p:txBody>
          <a:bodyPr anchor="b"/>
          <a:lstStyle/>
          <a:p>
            <a:pPr algn="ctr" eaLnBrk="1" fontAlgn="auto" hangingPunct="1">
              <a:spcAft>
                <a:spcPts val="0"/>
              </a:spcAft>
              <a:defRPr/>
            </a:pPr>
            <a:r>
              <a:rPr lang="en-US" sz="4800" b="1" dirty="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rPr>
              <a:t>Day 4: Movement</a:t>
            </a: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amond(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MCFD01608_0000[1]"/>
          <p:cNvPicPr>
            <a:picLocks noChangeAspect="1" noChangeArrowheads="1"/>
          </p:cNvPicPr>
          <p:nvPr/>
        </p:nvPicPr>
        <p:blipFill>
          <a:blip r:embed="rId3" cstate="print"/>
          <a:srcRect/>
          <a:stretch>
            <a:fillRect/>
          </a:stretch>
        </p:blipFill>
        <p:spPr bwMode="auto">
          <a:xfrm>
            <a:off x="152400" y="228600"/>
            <a:ext cx="2057400" cy="1616075"/>
          </a:xfrm>
          <a:prstGeom prst="rect">
            <a:avLst/>
          </a:prstGeom>
          <a:noFill/>
          <a:ln w="9525">
            <a:noFill/>
            <a:miter lim="800000"/>
            <a:headEnd/>
            <a:tailEnd/>
          </a:ln>
        </p:spPr>
      </p:pic>
      <p:pic>
        <p:nvPicPr>
          <p:cNvPr id="37891" name="Picture 3" descr="MCj04118960000[1]"/>
          <p:cNvPicPr>
            <a:picLocks noChangeAspect="1" noChangeArrowheads="1"/>
          </p:cNvPicPr>
          <p:nvPr/>
        </p:nvPicPr>
        <p:blipFill>
          <a:blip r:embed="rId4" cstate="print"/>
          <a:srcRect/>
          <a:stretch>
            <a:fillRect/>
          </a:stretch>
        </p:blipFill>
        <p:spPr bwMode="auto">
          <a:xfrm>
            <a:off x="7010400" y="152400"/>
            <a:ext cx="1992313" cy="2209800"/>
          </a:xfrm>
          <a:prstGeom prst="rect">
            <a:avLst/>
          </a:prstGeom>
          <a:noFill/>
          <a:ln w="9525">
            <a:noFill/>
            <a:miter lim="800000"/>
            <a:headEnd/>
            <a:tailEnd/>
          </a:ln>
        </p:spPr>
      </p:pic>
      <p:pic>
        <p:nvPicPr>
          <p:cNvPr id="37892" name="Picture 4" descr="MCj01127820000[1]"/>
          <p:cNvPicPr>
            <a:picLocks noChangeAspect="1" noChangeArrowheads="1"/>
          </p:cNvPicPr>
          <p:nvPr/>
        </p:nvPicPr>
        <p:blipFill>
          <a:blip r:embed="rId5" cstate="print"/>
          <a:srcRect/>
          <a:stretch>
            <a:fillRect/>
          </a:stretch>
        </p:blipFill>
        <p:spPr bwMode="auto">
          <a:xfrm>
            <a:off x="0" y="5029200"/>
            <a:ext cx="2819400" cy="1501775"/>
          </a:xfrm>
          <a:prstGeom prst="rect">
            <a:avLst/>
          </a:prstGeom>
          <a:noFill/>
          <a:ln w="9525">
            <a:noFill/>
            <a:miter lim="800000"/>
            <a:headEnd/>
            <a:tailEnd/>
          </a:ln>
        </p:spPr>
      </p:pic>
      <p:pic>
        <p:nvPicPr>
          <p:cNvPr id="37893" name="Picture 5" descr="MCj04321750000[1]"/>
          <p:cNvPicPr>
            <a:picLocks noChangeAspect="1" noChangeArrowheads="1"/>
          </p:cNvPicPr>
          <p:nvPr/>
        </p:nvPicPr>
        <p:blipFill>
          <a:blip r:embed="rId6" cstate="print"/>
          <a:srcRect/>
          <a:stretch>
            <a:fillRect/>
          </a:stretch>
        </p:blipFill>
        <p:spPr bwMode="auto">
          <a:xfrm>
            <a:off x="533400" y="2209800"/>
            <a:ext cx="1608138" cy="1905000"/>
          </a:xfrm>
          <a:prstGeom prst="rect">
            <a:avLst/>
          </a:prstGeom>
          <a:noFill/>
          <a:ln w="9525">
            <a:noFill/>
            <a:miter lim="800000"/>
            <a:headEnd/>
            <a:tailEnd/>
          </a:ln>
        </p:spPr>
      </p:pic>
      <p:pic>
        <p:nvPicPr>
          <p:cNvPr id="37894" name="Picture 6" descr="MCj04105730000[1]"/>
          <p:cNvPicPr>
            <a:picLocks noChangeAspect="1" noChangeArrowheads="1"/>
          </p:cNvPicPr>
          <p:nvPr/>
        </p:nvPicPr>
        <p:blipFill>
          <a:blip r:embed="rId7" cstate="print"/>
          <a:srcRect/>
          <a:stretch>
            <a:fillRect/>
          </a:stretch>
        </p:blipFill>
        <p:spPr bwMode="auto">
          <a:xfrm>
            <a:off x="6553200" y="4800600"/>
            <a:ext cx="2398713" cy="1651000"/>
          </a:xfrm>
          <a:prstGeom prst="rect">
            <a:avLst/>
          </a:prstGeom>
          <a:noFill/>
          <a:ln w="9525">
            <a:noFill/>
            <a:miter lim="800000"/>
            <a:headEnd/>
            <a:tailEnd/>
          </a:ln>
        </p:spPr>
      </p:pic>
      <p:pic>
        <p:nvPicPr>
          <p:cNvPr id="37895" name="Picture 7" descr="MCj03843720000[1]"/>
          <p:cNvPicPr>
            <a:picLocks noChangeAspect="1" noChangeArrowheads="1"/>
          </p:cNvPicPr>
          <p:nvPr/>
        </p:nvPicPr>
        <p:blipFill>
          <a:blip r:embed="rId8" cstate="print"/>
          <a:srcRect/>
          <a:stretch>
            <a:fillRect/>
          </a:stretch>
        </p:blipFill>
        <p:spPr bwMode="auto">
          <a:xfrm>
            <a:off x="7162800" y="2743200"/>
            <a:ext cx="1824038" cy="1377950"/>
          </a:xfrm>
          <a:prstGeom prst="rect">
            <a:avLst/>
          </a:prstGeom>
          <a:noFill/>
          <a:ln w="9525">
            <a:noFill/>
            <a:miter lim="800000"/>
            <a:headEnd/>
            <a:tailEnd/>
          </a:ln>
        </p:spPr>
      </p:pic>
      <p:sp>
        <p:nvSpPr>
          <p:cNvPr id="37896" name="Rectangle 8"/>
          <p:cNvSpPr>
            <a:spLocks noGrp="1" noChangeArrowheads="1"/>
          </p:cNvSpPr>
          <p:nvPr>
            <p:ph type="title"/>
          </p:nvPr>
        </p:nvSpPr>
        <p:spPr bwMode="auto">
          <a:xfrm>
            <a:off x="609600" y="2743200"/>
            <a:ext cx="8229600" cy="1143000"/>
          </a:xfrm>
        </p:spPr>
        <p:txBody>
          <a:bodyPr wrap="square" numCol="1" compatLnSpc="1">
            <a:prstTxWarp prst="textNoShape">
              <a:avLst/>
            </a:prstTxWarp>
            <a:normAutofit fontScale="90000"/>
          </a:bodyPr>
          <a:lstStyle/>
          <a:p>
            <a:pPr eaLnBrk="1" hangingPunct="1">
              <a:defRPr/>
            </a:pPr>
            <a:r>
              <a:rPr lang="en-US" dirty="0" smtClean="0">
                <a:solidFill>
                  <a:srgbClr val="212165"/>
                </a:solidFill>
              </a:rPr>
              <a:t>What culture </a:t>
            </a:r>
            <a:br>
              <a:rPr lang="en-US" dirty="0" smtClean="0">
                <a:solidFill>
                  <a:srgbClr val="212165"/>
                </a:solidFill>
              </a:rPr>
            </a:br>
            <a:r>
              <a:rPr lang="en-US" dirty="0" smtClean="0">
                <a:solidFill>
                  <a:srgbClr val="212165"/>
                </a:solidFill>
              </a:rPr>
              <a:t>did I come from?</a:t>
            </a:r>
          </a:p>
        </p:txBody>
      </p:sp>
      <p:pic>
        <p:nvPicPr>
          <p:cNvPr id="37897" name="Picture 9" descr="MCj01498470000[1]"/>
          <p:cNvPicPr>
            <a:picLocks noChangeAspect="1" noChangeArrowheads="1"/>
          </p:cNvPicPr>
          <p:nvPr/>
        </p:nvPicPr>
        <p:blipFill>
          <a:blip r:embed="rId9" cstate="print"/>
          <a:srcRect/>
          <a:stretch>
            <a:fillRect/>
          </a:stretch>
        </p:blipFill>
        <p:spPr bwMode="auto">
          <a:xfrm>
            <a:off x="3657600" y="4800600"/>
            <a:ext cx="2192338" cy="1682750"/>
          </a:xfrm>
          <a:prstGeom prst="rect">
            <a:avLst/>
          </a:prstGeom>
          <a:noFill/>
          <a:ln w="9525">
            <a:noFill/>
            <a:miter lim="800000"/>
            <a:headEnd/>
            <a:tailEnd/>
          </a:ln>
        </p:spPr>
      </p:pic>
      <p:pic>
        <p:nvPicPr>
          <p:cNvPr id="37898" name="Picture 10" descr="MCj04127620000[1]"/>
          <p:cNvPicPr>
            <a:picLocks noChangeAspect="1" noChangeArrowheads="1"/>
          </p:cNvPicPr>
          <p:nvPr/>
        </p:nvPicPr>
        <p:blipFill>
          <a:blip r:embed="rId10" cstate="print"/>
          <a:srcRect/>
          <a:stretch>
            <a:fillRect/>
          </a:stretch>
        </p:blipFill>
        <p:spPr bwMode="auto">
          <a:xfrm>
            <a:off x="3124200" y="304800"/>
            <a:ext cx="3138488" cy="1096963"/>
          </a:xfrm>
          <a:prstGeom prst="rect">
            <a:avLst/>
          </a:prstGeom>
          <a:noFill/>
          <a:ln w="9525">
            <a:noFill/>
            <a:miter lim="800000"/>
            <a:headEnd/>
            <a:tailEnd/>
          </a:ln>
        </p:spPr>
      </p:pic>
      <p:sp>
        <p:nvSpPr>
          <p:cNvPr id="3083" name="Text Box 11"/>
          <p:cNvSpPr txBox="1">
            <a:spLocks noChangeArrowheads="1"/>
          </p:cNvSpPr>
          <p:nvPr/>
        </p:nvSpPr>
        <p:spPr bwMode="auto">
          <a:xfrm>
            <a:off x="228600" y="1752600"/>
            <a:ext cx="1676400" cy="366713"/>
          </a:xfrm>
          <a:prstGeom prst="rect">
            <a:avLst/>
          </a:prstGeom>
          <a:noFill/>
          <a:ln w="9525">
            <a:noFill/>
            <a:miter lim="800000"/>
            <a:headEnd/>
            <a:tailEnd/>
          </a:ln>
        </p:spPr>
        <p:txBody>
          <a:bodyPr>
            <a:spAutoFit/>
          </a:bodyPr>
          <a:lstStyle/>
          <a:p>
            <a:pPr algn="ctr">
              <a:spcBef>
                <a:spcPct val="50000"/>
              </a:spcBef>
            </a:pPr>
            <a:r>
              <a:rPr lang="en-US" dirty="0"/>
              <a:t>Germany</a:t>
            </a:r>
          </a:p>
        </p:txBody>
      </p:sp>
      <p:sp>
        <p:nvSpPr>
          <p:cNvPr id="3084" name="Text Box 12"/>
          <p:cNvSpPr txBox="1">
            <a:spLocks noChangeArrowheads="1"/>
          </p:cNvSpPr>
          <p:nvPr/>
        </p:nvSpPr>
        <p:spPr bwMode="auto">
          <a:xfrm rot="5400000">
            <a:off x="1173957" y="2940843"/>
            <a:ext cx="1676400" cy="366713"/>
          </a:xfrm>
          <a:prstGeom prst="rect">
            <a:avLst/>
          </a:prstGeom>
          <a:noFill/>
          <a:ln w="9525">
            <a:noFill/>
            <a:miter lim="800000"/>
            <a:headEnd/>
            <a:tailEnd/>
          </a:ln>
        </p:spPr>
        <p:txBody>
          <a:bodyPr>
            <a:spAutoFit/>
          </a:bodyPr>
          <a:lstStyle/>
          <a:p>
            <a:pPr algn="ctr">
              <a:spcBef>
                <a:spcPct val="50000"/>
              </a:spcBef>
            </a:pPr>
            <a:r>
              <a:rPr lang="en-US" dirty="0"/>
              <a:t>Canada</a:t>
            </a:r>
          </a:p>
        </p:txBody>
      </p:sp>
      <p:sp>
        <p:nvSpPr>
          <p:cNvPr id="3085" name="Text Box 13"/>
          <p:cNvSpPr txBox="1">
            <a:spLocks noChangeArrowheads="1"/>
          </p:cNvSpPr>
          <p:nvPr/>
        </p:nvSpPr>
        <p:spPr bwMode="auto">
          <a:xfrm>
            <a:off x="3581400" y="1524000"/>
            <a:ext cx="1676400" cy="366713"/>
          </a:xfrm>
          <a:prstGeom prst="rect">
            <a:avLst/>
          </a:prstGeom>
          <a:noFill/>
          <a:ln w="9525">
            <a:noFill/>
            <a:miter lim="800000"/>
            <a:headEnd/>
            <a:tailEnd/>
          </a:ln>
        </p:spPr>
        <p:txBody>
          <a:bodyPr>
            <a:spAutoFit/>
          </a:bodyPr>
          <a:lstStyle/>
          <a:p>
            <a:pPr algn="ctr">
              <a:spcBef>
                <a:spcPct val="50000"/>
              </a:spcBef>
            </a:pPr>
            <a:r>
              <a:rPr lang="en-US" dirty="0"/>
              <a:t>China</a:t>
            </a:r>
          </a:p>
        </p:txBody>
      </p:sp>
      <p:sp>
        <p:nvSpPr>
          <p:cNvPr id="3086" name="Text Box 14"/>
          <p:cNvSpPr txBox="1">
            <a:spLocks noChangeArrowheads="1"/>
          </p:cNvSpPr>
          <p:nvPr/>
        </p:nvSpPr>
        <p:spPr bwMode="auto">
          <a:xfrm rot="2658078">
            <a:off x="6477000" y="1676400"/>
            <a:ext cx="1676400" cy="366713"/>
          </a:xfrm>
          <a:prstGeom prst="rect">
            <a:avLst/>
          </a:prstGeom>
          <a:noFill/>
          <a:ln w="9525">
            <a:noFill/>
            <a:miter lim="800000"/>
            <a:headEnd/>
            <a:tailEnd/>
          </a:ln>
        </p:spPr>
        <p:txBody>
          <a:bodyPr>
            <a:spAutoFit/>
          </a:bodyPr>
          <a:lstStyle/>
          <a:p>
            <a:pPr algn="ctr">
              <a:spcBef>
                <a:spcPct val="50000"/>
              </a:spcBef>
            </a:pPr>
            <a:r>
              <a:rPr lang="en-US" dirty="0"/>
              <a:t>Germany</a:t>
            </a:r>
          </a:p>
        </p:txBody>
      </p:sp>
      <p:sp>
        <p:nvSpPr>
          <p:cNvPr id="3087" name="Text Box 15"/>
          <p:cNvSpPr txBox="1">
            <a:spLocks noChangeArrowheads="1"/>
          </p:cNvSpPr>
          <p:nvPr/>
        </p:nvSpPr>
        <p:spPr bwMode="auto">
          <a:xfrm>
            <a:off x="7239000" y="2590800"/>
            <a:ext cx="1676400" cy="366713"/>
          </a:xfrm>
          <a:prstGeom prst="rect">
            <a:avLst/>
          </a:prstGeom>
          <a:noFill/>
          <a:ln w="9525">
            <a:noFill/>
            <a:miter lim="800000"/>
            <a:headEnd/>
            <a:tailEnd/>
          </a:ln>
        </p:spPr>
        <p:txBody>
          <a:bodyPr>
            <a:spAutoFit/>
          </a:bodyPr>
          <a:lstStyle/>
          <a:p>
            <a:pPr algn="ctr">
              <a:spcBef>
                <a:spcPct val="50000"/>
              </a:spcBef>
            </a:pPr>
            <a:r>
              <a:rPr lang="en-US" dirty="0"/>
              <a:t>Hindu-Arab</a:t>
            </a:r>
          </a:p>
        </p:txBody>
      </p:sp>
      <p:sp>
        <p:nvSpPr>
          <p:cNvPr id="3088" name="Text Box 16"/>
          <p:cNvSpPr txBox="1">
            <a:spLocks noChangeArrowheads="1"/>
          </p:cNvSpPr>
          <p:nvPr/>
        </p:nvSpPr>
        <p:spPr bwMode="auto">
          <a:xfrm>
            <a:off x="7315200" y="4343400"/>
            <a:ext cx="1676400" cy="366713"/>
          </a:xfrm>
          <a:prstGeom prst="rect">
            <a:avLst/>
          </a:prstGeom>
          <a:noFill/>
          <a:ln w="9525">
            <a:noFill/>
            <a:miter lim="800000"/>
            <a:headEnd/>
            <a:tailEnd/>
          </a:ln>
        </p:spPr>
        <p:txBody>
          <a:bodyPr>
            <a:spAutoFit/>
          </a:bodyPr>
          <a:lstStyle/>
          <a:p>
            <a:pPr algn="ctr">
              <a:spcBef>
                <a:spcPct val="50000"/>
              </a:spcBef>
            </a:pPr>
            <a:r>
              <a:rPr lang="en-US" dirty="0"/>
              <a:t>Celtic</a:t>
            </a:r>
          </a:p>
        </p:txBody>
      </p:sp>
      <p:sp>
        <p:nvSpPr>
          <p:cNvPr id="3089" name="Text Box 17"/>
          <p:cNvSpPr txBox="1">
            <a:spLocks noChangeArrowheads="1"/>
          </p:cNvSpPr>
          <p:nvPr/>
        </p:nvSpPr>
        <p:spPr bwMode="auto">
          <a:xfrm>
            <a:off x="3886200" y="4343400"/>
            <a:ext cx="1676400" cy="366713"/>
          </a:xfrm>
          <a:prstGeom prst="rect">
            <a:avLst/>
          </a:prstGeom>
          <a:noFill/>
          <a:ln w="9525">
            <a:noFill/>
            <a:miter lim="800000"/>
            <a:headEnd/>
            <a:tailEnd/>
          </a:ln>
        </p:spPr>
        <p:txBody>
          <a:bodyPr>
            <a:spAutoFit/>
          </a:bodyPr>
          <a:lstStyle/>
          <a:p>
            <a:pPr algn="ctr">
              <a:spcBef>
                <a:spcPct val="50000"/>
              </a:spcBef>
            </a:pPr>
            <a:r>
              <a:rPr lang="en-US" dirty="0"/>
              <a:t>Greece</a:t>
            </a:r>
          </a:p>
        </p:txBody>
      </p:sp>
      <p:sp>
        <p:nvSpPr>
          <p:cNvPr id="3090" name="Text Box 18"/>
          <p:cNvSpPr txBox="1">
            <a:spLocks noChangeArrowheads="1"/>
          </p:cNvSpPr>
          <p:nvPr/>
        </p:nvSpPr>
        <p:spPr bwMode="auto">
          <a:xfrm>
            <a:off x="381000" y="5943600"/>
            <a:ext cx="1676400" cy="366713"/>
          </a:xfrm>
          <a:prstGeom prst="rect">
            <a:avLst/>
          </a:prstGeom>
          <a:noFill/>
          <a:ln w="9525">
            <a:noFill/>
            <a:miter lim="800000"/>
            <a:headEnd/>
            <a:tailEnd/>
          </a:ln>
        </p:spPr>
        <p:txBody>
          <a:bodyPr>
            <a:spAutoFit/>
          </a:bodyPr>
          <a:lstStyle/>
          <a:p>
            <a:pPr algn="ctr">
              <a:spcBef>
                <a:spcPct val="50000"/>
              </a:spcBef>
            </a:pPr>
            <a:r>
              <a:rPr lang="en-US" dirty="0"/>
              <a:t>Aztec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8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8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9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p:bldP spid="3084" grpId="0"/>
      <p:bldP spid="3085" grpId="0"/>
      <p:bldP spid="3086" grpId="0"/>
      <p:bldP spid="3087" grpId="0"/>
      <p:bldP spid="3088" grpId="0"/>
      <p:bldP spid="3089" grpId="0"/>
      <p:bldP spid="309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englishelxni1.files.wordpress.com/2010/11/objects1.gif"/>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6869" name="Rectangle 5"/>
          <p:cNvSpPr>
            <a:spLocks noGrp="1" noChangeArrowheads="1"/>
          </p:cNvSpPr>
          <p:nvPr>
            <p:ph type="body" sz="half" idx="1"/>
          </p:nvPr>
        </p:nvSpPr>
        <p:spPr>
          <a:xfrm rot="20571873">
            <a:off x="307644" y="2718556"/>
            <a:ext cx="8300110" cy="1269798"/>
          </a:xfrm>
        </p:spPr>
        <p:style>
          <a:lnRef idx="0">
            <a:schemeClr val="accent2"/>
          </a:lnRef>
          <a:fillRef idx="3">
            <a:schemeClr val="accent2"/>
          </a:fillRef>
          <a:effectRef idx="3">
            <a:schemeClr val="accent2"/>
          </a:effectRef>
          <a:fontRef idx="minor">
            <a:schemeClr val="lt1"/>
          </a:fontRef>
        </p:style>
        <p:txBody>
          <a:bodyPr>
            <a:normAutofit/>
          </a:bodyPr>
          <a:lstStyle/>
          <a:p>
            <a:pPr eaLnBrk="1" fontAlgn="auto" hangingPunct="1">
              <a:spcAft>
                <a:spcPts val="0"/>
              </a:spcAft>
              <a:defRPr/>
            </a:pPr>
            <a:r>
              <a:rPr lang="en-US" altLang="en-US" sz="3200" dirty="0" smtClean="0">
                <a:latin typeface="Arial Rounded MT Bold" pitchFamily="34" charset="0"/>
                <a:cs typeface="Arial" pitchFamily="34" charset="0"/>
              </a:rPr>
              <a:t>During a common day what different objects or people do you interact with?</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6869">
                                            <p:bg/>
                                          </p:spTgt>
                                        </p:tgtEl>
                                        <p:attrNameLst>
                                          <p:attrName>style.visibility</p:attrName>
                                        </p:attrNameLst>
                                      </p:cBhvr>
                                      <p:to>
                                        <p:strVal val="visible"/>
                                      </p:to>
                                    </p:set>
                                    <p:animEffect transition="in" filter="barn(inHorizontal)">
                                      <p:cBhvr>
                                        <p:cTn id="7" dur="500"/>
                                        <p:tgtEl>
                                          <p:spTgt spid="36869">
                                            <p:bg/>
                                          </p:spTgt>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36869">
                                            <p:txEl>
                                              <p:pRg st="0" end="0"/>
                                            </p:txEl>
                                          </p:spTgt>
                                        </p:tgtEl>
                                        <p:attrNameLst>
                                          <p:attrName>style.visibility</p:attrName>
                                        </p:attrNameLst>
                                      </p:cBhvr>
                                      <p:to>
                                        <p:strVal val="visible"/>
                                      </p:to>
                                    </p:set>
                                    <p:animEffect transition="in" filter="barn(inHorizontal)">
                                      <p:cBhvr>
                                        <p:cTn id="10" dur="500"/>
                                        <p:tgtEl>
                                          <p:spTgt spid="368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p:txBody>
          <a:bodyPr/>
          <a:lstStyle/>
          <a:p>
            <a:pPr eaLnBrk="1" fontAlgn="auto" hangingPunct="1">
              <a:spcAft>
                <a:spcPts val="0"/>
              </a:spcAft>
              <a:defRPr/>
            </a:pPr>
            <a:r>
              <a:rPr lang="en-US" sz="4000" b="1" dirty="0" smtClean="0">
                <a:solidFill>
                  <a:schemeClr val="accent1">
                    <a:lumMod val="50000"/>
                  </a:schemeClr>
                </a:solidFill>
                <a:latin typeface="Algerian" pitchFamily="82" charset="0"/>
              </a:rPr>
              <a:t>Movement</a:t>
            </a:r>
          </a:p>
        </p:txBody>
      </p:sp>
      <p:sp>
        <p:nvSpPr>
          <p:cNvPr id="36869" name="Rectangle 5"/>
          <p:cNvSpPr>
            <a:spLocks noGrp="1" noChangeArrowheads="1"/>
          </p:cNvSpPr>
          <p:nvPr>
            <p:ph type="body" sz="half" idx="1"/>
          </p:nvPr>
        </p:nvSpPr>
        <p:spPr>
          <a:xfrm>
            <a:off x="0" y="2209800"/>
            <a:ext cx="9144000" cy="1905000"/>
          </a:xfrm>
        </p:spPr>
        <p:txBody>
          <a:bodyPr>
            <a:normAutofit/>
          </a:bodyPr>
          <a:lstStyle/>
          <a:p>
            <a:pPr algn="ctr" eaLnBrk="1" fontAlgn="auto" hangingPunct="1">
              <a:spcAft>
                <a:spcPts val="0"/>
              </a:spcAft>
              <a:defRPr/>
            </a:pPr>
            <a:r>
              <a:rPr lang="en-US" altLang="en-US" sz="3200" dirty="0" smtClean="0">
                <a:solidFill>
                  <a:schemeClr val="accent1">
                    <a:lumMod val="50000"/>
                  </a:schemeClr>
                </a:solidFill>
                <a:latin typeface="Arial Rounded MT Bold" pitchFamily="34" charset="0"/>
                <a:cs typeface="Arial" pitchFamily="34" charset="0"/>
              </a:rPr>
              <a:t>What are some of the different ways you communicate with other people?</a:t>
            </a:r>
          </a:p>
          <a:p>
            <a:pPr algn="ctr" eaLnBrk="1" fontAlgn="auto" hangingPunct="1">
              <a:spcAft>
                <a:spcPts val="0"/>
              </a:spcAft>
              <a:buNone/>
              <a:defRPr/>
            </a:pPr>
            <a:endParaRPr lang="en-US" altLang="en-US" sz="2800" dirty="0" smtClean="0">
              <a:latin typeface="Arial Rounded MT Bold" pitchFamily="34" charset="0"/>
              <a:cs typeface="Arial" pitchFamily="34" charset="0"/>
            </a:endParaRPr>
          </a:p>
        </p:txBody>
      </p:sp>
      <p:pic>
        <p:nvPicPr>
          <p:cNvPr id="2054" name="Picture 6" descr="C:\Users\kmccarty\AppData\Local\Microsoft\Windows\Temporary Internet Files\Content.IE5\YZO8LYM5\MC900439835[1].png"/>
          <p:cNvPicPr>
            <a:picLocks noChangeAspect="1" noChangeArrowheads="1"/>
          </p:cNvPicPr>
          <p:nvPr/>
        </p:nvPicPr>
        <p:blipFill>
          <a:blip r:embed="rId3" cstate="print"/>
          <a:srcRect/>
          <a:stretch>
            <a:fillRect/>
          </a:stretch>
        </p:blipFill>
        <p:spPr bwMode="auto">
          <a:xfrm rot="20541581">
            <a:off x="-40935" y="3997666"/>
            <a:ext cx="2061310" cy="2061310"/>
          </a:xfrm>
          <a:prstGeom prst="rect">
            <a:avLst/>
          </a:prstGeom>
          <a:noFill/>
        </p:spPr>
      </p:pic>
      <p:pic>
        <p:nvPicPr>
          <p:cNvPr id="2056" name="Picture 8" descr="C:\Users\kmccarty\AppData\Local\Microsoft\Windows\Temporary Internet Files\Content.IE5\LPJ5JR10\MC900431536[1].png"/>
          <p:cNvPicPr>
            <a:picLocks noChangeAspect="1" noChangeArrowheads="1"/>
          </p:cNvPicPr>
          <p:nvPr/>
        </p:nvPicPr>
        <p:blipFill>
          <a:blip r:embed="rId4" cstate="print"/>
          <a:srcRect/>
          <a:stretch>
            <a:fillRect/>
          </a:stretch>
        </p:blipFill>
        <p:spPr bwMode="auto">
          <a:xfrm>
            <a:off x="7086600" y="381000"/>
            <a:ext cx="1825446" cy="1795022"/>
          </a:xfrm>
          <a:prstGeom prst="rect">
            <a:avLst/>
          </a:prstGeom>
          <a:noFill/>
        </p:spPr>
      </p:pic>
      <p:pic>
        <p:nvPicPr>
          <p:cNvPr id="2059" name="Picture 11" descr="C:\Users\kmccarty\AppData\Local\Microsoft\Windows\Temporary Internet Files\Content.IE5\5OKX7X85\MC900431632[1].png"/>
          <p:cNvPicPr>
            <a:picLocks noChangeAspect="1" noChangeArrowheads="1"/>
          </p:cNvPicPr>
          <p:nvPr/>
        </p:nvPicPr>
        <p:blipFill>
          <a:blip r:embed="rId5" cstate="print"/>
          <a:srcRect/>
          <a:stretch>
            <a:fillRect/>
          </a:stretch>
        </p:blipFill>
        <p:spPr bwMode="auto">
          <a:xfrm>
            <a:off x="6172200" y="3962400"/>
            <a:ext cx="2590800" cy="2590800"/>
          </a:xfrm>
          <a:prstGeom prst="rect">
            <a:avLst/>
          </a:prstGeom>
          <a:noFill/>
        </p:spPr>
      </p:pic>
      <p:pic>
        <p:nvPicPr>
          <p:cNvPr id="2061" name="Picture 13" descr="http://www.hunter.tafensw.edu.au/services/womens/PublishingImages/womens_talk_colour.jpg"/>
          <p:cNvPicPr>
            <a:picLocks noChangeAspect="1" noChangeArrowheads="1"/>
          </p:cNvPicPr>
          <p:nvPr/>
        </p:nvPicPr>
        <p:blipFill>
          <a:blip r:embed="rId6" cstate="print"/>
          <a:srcRect/>
          <a:stretch>
            <a:fillRect/>
          </a:stretch>
        </p:blipFill>
        <p:spPr bwMode="auto">
          <a:xfrm>
            <a:off x="2590800" y="4114800"/>
            <a:ext cx="3352800" cy="2198981"/>
          </a:xfrm>
          <a:prstGeom prst="rect">
            <a:avLst/>
          </a:prstGeom>
          <a:noFill/>
        </p:spPr>
      </p:pic>
      <p:pic>
        <p:nvPicPr>
          <p:cNvPr id="2062" name="Picture 14" descr="C:\Users\kmccarty\AppData\Local\Microsoft\Windows\Temporary Internet Files\Content.IE5\5OKX7X85\MC900432517[1].wmf"/>
          <p:cNvPicPr>
            <a:picLocks noChangeAspect="1" noChangeArrowheads="1"/>
          </p:cNvPicPr>
          <p:nvPr/>
        </p:nvPicPr>
        <p:blipFill>
          <a:blip r:embed="rId7" cstate="print"/>
          <a:srcRect/>
          <a:stretch>
            <a:fillRect/>
          </a:stretch>
        </p:blipFill>
        <p:spPr bwMode="auto">
          <a:xfrm>
            <a:off x="609600" y="304800"/>
            <a:ext cx="1762125" cy="1409700"/>
          </a:xfrm>
          <a:prstGeom prst="rect">
            <a:avLst/>
          </a:prstGeom>
          <a:noFill/>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6869">
                                            <p:txEl>
                                              <p:pRg st="0" end="0"/>
                                            </p:txEl>
                                          </p:spTgt>
                                        </p:tgtEl>
                                        <p:attrNameLst>
                                          <p:attrName>style.visibility</p:attrName>
                                        </p:attrNameLst>
                                      </p:cBhvr>
                                      <p:to>
                                        <p:strVal val="visible"/>
                                      </p:to>
                                    </p:set>
                                    <p:animEffect transition="in" filter="barn(inHorizontal)">
                                      <p:cBhvr>
                                        <p:cTn id="7" dur="500"/>
                                        <p:tgtEl>
                                          <p:spTgt spid="368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62"/>
                                        </p:tgtEl>
                                        <p:attrNameLst>
                                          <p:attrName>style.visibility</p:attrName>
                                        </p:attrNameLst>
                                      </p:cBhvr>
                                      <p:to>
                                        <p:strVal val="visible"/>
                                      </p:to>
                                    </p:set>
                                    <p:animEffect transition="in" filter="fade">
                                      <p:cBhvr>
                                        <p:cTn id="12" dur="2000"/>
                                        <p:tgtEl>
                                          <p:spTgt spid="2062"/>
                                        </p:tgtEl>
                                      </p:cBhvr>
                                    </p:animEffect>
                                  </p:childTnLst>
                                </p:cTn>
                              </p:par>
                              <p:par>
                                <p:cTn id="13" presetID="10" presetClass="entr" presetSubtype="0" fill="hold" nodeType="withEffect">
                                  <p:stCondLst>
                                    <p:cond delay="0"/>
                                  </p:stCondLst>
                                  <p:childTnLst>
                                    <p:set>
                                      <p:cBhvr>
                                        <p:cTn id="14" dur="1" fill="hold">
                                          <p:stCondLst>
                                            <p:cond delay="0"/>
                                          </p:stCondLst>
                                        </p:cTn>
                                        <p:tgtEl>
                                          <p:spTgt spid="2056"/>
                                        </p:tgtEl>
                                        <p:attrNameLst>
                                          <p:attrName>style.visibility</p:attrName>
                                        </p:attrNameLst>
                                      </p:cBhvr>
                                      <p:to>
                                        <p:strVal val="visible"/>
                                      </p:to>
                                    </p:set>
                                    <p:animEffect transition="in" filter="fade">
                                      <p:cBhvr>
                                        <p:cTn id="15" dur="2000"/>
                                        <p:tgtEl>
                                          <p:spTgt spid="205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59"/>
                                        </p:tgtEl>
                                        <p:attrNameLst>
                                          <p:attrName>style.visibility</p:attrName>
                                        </p:attrNameLst>
                                      </p:cBhvr>
                                      <p:to>
                                        <p:strVal val="visible"/>
                                      </p:to>
                                    </p:set>
                                    <p:animEffect transition="in" filter="fade">
                                      <p:cBhvr>
                                        <p:cTn id="20" dur="2000"/>
                                        <p:tgtEl>
                                          <p:spTgt spid="2059"/>
                                        </p:tgtEl>
                                      </p:cBhvr>
                                    </p:animEffect>
                                  </p:childTnLst>
                                </p:cTn>
                              </p:par>
                              <p:par>
                                <p:cTn id="21" presetID="10" presetClass="entr" presetSubtype="0" fill="hold" nodeType="withEffect">
                                  <p:stCondLst>
                                    <p:cond delay="0"/>
                                  </p:stCondLst>
                                  <p:childTnLst>
                                    <p:set>
                                      <p:cBhvr>
                                        <p:cTn id="22" dur="1" fill="hold">
                                          <p:stCondLst>
                                            <p:cond delay="0"/>
                                          </p:stCondLst>
                                        </p:cTn>
                                        <p:tgtEl>
                                          <p:spTgt spid="2054"/>
                                        </p:tgtEl>
                                        <p:attrNameLst>
                                          <p:attrName>style.visibility</p:attrName>
                                        </p:attrNameLst>
                                      </p:cBhvr>
                                      <p:to>
                                        <p:strVal val="visible"/>
                                      </p:to>
                                    </p:set>
                                    <p:animEffect transition="in" filter="fade">
                                      <p:cBhvr>
                                        <p:cTn id="23" dur="2000"/>
                                        <p:tgtEl>
                                          <p:spTgt spid="205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61"/>
                                        </p:tgtEl>
                                        <p:attrNameLst>
                                          <p:attrName>style.visibility</p:attrName>
                                        </p:attrNameLst>
                                      </p:cBhvr>
                                      <p:to>
                                        <p:strVal val="visible"/>
                                      </p:to>
                                    </p:set>
                                    <p:animEffect transition="in" filter="fade">
                                      <p:cBhvr>
                                        <p:cTn id="28" dur="2000"/>
                                        <p:tgtEl>
                                          <p:spTgt spid="2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farm5.static.flickr.com/4014/4653726659_5b829c7e7f.jpg"/>
          <p:cNvPicPr>
            <a:picLocks noChangeAspect="1" noChangeArrowheads="1"/>
          </p:cNvPicPr>
          <p:nvPr/>
        </p:nvPicPr>
        <p:blipFill>
          <a:blip r:embed="rId3" cstate="print"/>
          <a:srcRect/>
          <a:stretch>
            <a:fillRect/>
          </a:stretch>
        </p:blipFill>
        <p:spPr bwMode="auto">
          <a:xfrm>
            <a:off x="0" y="762000"/>
            <a:ext cx="9180724" cy="6096000"/>
          </a:xfrm>
          <a:prstGeom prst="rect">
            <a:avLst/>
          </a:prstGeom>
          <a:noFill/>
        </p:spPr>
      </p:pic>
      <p:sp>
        <p:nvSpPr>
          <p:cNvPr id="36868" name="Rectangle 4"/>
          <p:cNvSpPr>
            <a:spLocks noGrp="1" noChangeArrowheads="1"/>
          </p:cNvSpPr>
          <p:nvPr>
            <p:ph type="title"/>
          </p:nvPr>
        </p:nvSpPr>
        <p:spPr>
          <a:xfrm>
            <a:off x="0" y="0"/>
            <a:ext cx="9144000" cy="838200"/>
          </a:xfrm>
        </p:spPr>
        <p:style>
          <a:lnRef idx="1">
            <a:schemeClr val="accent1"/>
          </a:lnRef>
          <a:fillRef idx="3">
            <a:schemeClr val="accent1"/>
          </a:fillRef>
          <a:effectRef idx="2">
            <a:schemeClr val="accent1"/>
          </a:effectRef>
          <a:fontRef idx="minor">
            <a:schemeClr val="lt1"/>
          </a:fontRef>
        </p:style>
        <p:txBody>
          <a:bodyPr>
            <a:normAutofit/>
          </a:bodyPr>
          <a:lstStyle/>
          <a:p>
            <a:pPr eaLnBrk="1" fontAlgn="auto" hangingPunct="1">
              <a:spcAft>
                <a:spcPts val="0"/>
              </a:spcAft>
              <a:defRPr/>
            </a:pPr>
            <a:r>
              <a:rPr lang="en-US" sz="4000" b="1" dirty="0" smtClean="0">
                <a:latin typeface="Algerian" pitchFamily="82" charset="0"/>
              </a:rPr>
              <a:t>Movement</a:t>
            </a:r>
          </a:p>
        </p:txBody>
      </p:sp>
      <p:sp>
        <p:nvSpPr>
          <p:cNvPr id="36869" name="Rectangle 5"/>
          <p:cNvSpPr>
            <a:spLocks noGrp="1" noChangeArrowheads="1"/>
          </p:cNvSpPr>
          <p:nvPr>
            <p:ph type="body" sz="half" idx="1"/>
          </p:nvPr>
        </p:nvSpPr>
        <p:spPr>
          <a:xfrm>
            <a:off x="838200" y="2667000"/>
            <a:ext cx="8001000" cy="2743200"/>
          </a:xfrm>
          <a:effectLst>
            <a:innerShdw blurRad="63500">
              <a:srgbClr val="000000">
                <a:alpha val="60000"/>
              </a:srgbClr>
            </a:innerShdw>
            <a:softEdge rad="63500"/>
          </a:effectLst>
        </p:spPr>
        <p:style>
          <a:lnRef idx="1">
            <a:schemeClr val="accent1"/>
          </a:lnRef>
          <a:fillRef idx="2">
            <a:schemeClr val="accent1"/>
          </a:fillRef>
          <a:effectRef idx="1">
            <a:schemeClr val="accent1"/>
          </a:effectRef>
          <a:fontRef idx="minor">
            <a:schemeClr val="dk1"/>
          </a:fontRef>
        </p:style>
        <p:txBody>
          <a:bodyPr>
            <a:normAutofit fontScale="92500"/>
          </a:bodyPr>
          <a:lstStyle/>
          <a:p>
            <a:pPr eaLnBrk="1" fontAlgn="auto" hangingPunct="1">
              <a:spcAft>
                <a:spcPts val="0"/>
              </a:spcAft>
              <a:defRPr/>
            </a:pPr>
            <a:r>
              <a:rPr lang="en-US" alt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cs typeface="Arial" pitchFamily="34" charset="0"/>
              </a:rPr>
              <a:t>We interact </a:t>
            </a:r>
            <a:r>
              <a:rPr lang="en-US" altLang="en-US" sz="28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cs typeface="Arial" pitchFamily="34" charset="0"/>
              </a:rPr>
              <a:t>with many </a:t>
            </a:r>
            <a:r>
              <a:rPr lang="en-US" alt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cs typeface="Arial" pitchFamily="34" charset="0"/>
              </a:rPr>
              <a:t>different people, places and things everyday of our lives.  We travel from place to place, rely upon different products, information, and ideas from sources beyond our immediate environment.  This all explains the theme of Movement.</a:t>
            </a:r>
          </a:p>
          <a:p>
            <a:pPr eaLnBrk="1" fontAlgn="auto" hangingPunct="1">
              <a:spcAft>
                <a:spcPts val="0"/>
              </a:spcAft>
              <a:defRPr/>
            </a:pPr>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barn(inHorizontal)">
                                      <p:cBhvr>
                                        <p:cTn id="7" dur="500"/>
                                        <p:tgtEl>
                                          <p:spTgt spid="36868"/>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36869">
                                            <p:bg/>
                                          </p:spTgt>
                                        </p:tgtEl>
                                        <p:attrNameLst>
                                          <p:attrName>style.visibility</p:attrName>
                                        </p:attrNameLst>
                                      </p:cBhvr>
                                      <p:to>
                                        <p:strVal val="visible"/>
                                      </p:to>
                                    </p:set>
                                    <p:anim calcmode="lin" valueType="num">
                                      <p:cBhvr>
                                        <p:cTn id="12" dur="500" fill="hold"/>
                                        <p:tgtEl>
                                          <p:spTgt spid="36869">
                                            <p:bg/>
                                          </p:spTgt>
                                        </p:tgtEl>
                                        <p:attrNameLst>
                                          <p:attrName>ppt_x</p:attrName>
                                        </p:attrNameLst>
                                      </p:cBhvr>
                                      <p:tavLst>
                                        <p:tav tm="0">
                                          <p:val>
                                            <p:strVal val="#ppt_x-#ppt_w/2"/>
                                          </p:val>
                                        </p:tav>
                                        <p:tav tm="100000">
                                          <p:val>
                                            <p:strVal val="#ppt_x"/>
                                          </p:val>
                                        </p:tav>
                                      </p:tavLst>
                                    </p:anim>
                                    <p:anim calcmode="lin" valueType="num">
                                      <p:cBhvr>
                                        <p:cTn id="13" dur="500" fill="hold"/>
                                        <p:tgtEl>
                                          <p:spTgt spid="36869">
                                            <p:bg/>
                                          </p:spTgt>
                                        </p:tgtEl>
                                        <p:attrNameLst>
                                          <p:attrName>ppt_y</p:attrName>
                                        </p:attrNameLst>
                                      </p:cBhvr>
                                      <p:tavLst>
                                        <p:tav tm="0">
                                          <p:val>
                                            <p:strVal val="#ppt_y"/>
                                          </p:val>
                                        </p:tav>
                                        <p:tav tm="100000">
                                          <p:val>
                                            <p:strVal val="#ppt_y"/>
                                          </p:val>
                                        </p:tav>
                                      </p:tavLst>
                                    </p:anim>
                                    <p:anim calcmode="lin" valueType="num">
                                      <p:cBhvr>
                                        <p:cTn id="14" dur="500" fill="hold"/>
                                        <p:tgtEl>
                                          <p:spTgt spid="36869">
                                            <p:bg/>
                                          </p:spTgt>
                                        </p:tgtEl>
                                        <p:attrNameLst>
                                          <p:attrName>ppt_w</p:attrName>
                                        </p:attrNameLst>
                                      </p:cBhvr>
                                      <p:tavLst>
                                        <p:tav tm="0">
                                          <p:val>
                                            <p:fltVal val="0"/>
                                          </p:val>
                                        </p:tav>
                                        <p:tav tm="100000">
                                          <p:val>
                                            <p:strVal val="#ppt_w"/>
                                          </p:val>
                                        </p:tav>
                                      </p:tavLst>
                                    </p:anim>
                                    <p:anim calcmode="lin" valueType="num">
                                      <p:cBhvr>
                                        <p:cTn id="15" dur="500" fill="hold"/>
                                        <p:tgtEl>
                                          <p:spTgt spid="36869">
                                            <p:bg/>
                                          </p:spTgt>
                                        </p:tgtEl>
                                        <p:attrNameLst>
                                          <p:attrName>ppt_h</p:attrName>
                                        </p:attrNameLst>
                                      </p:cBhvr>
                                      <p:tavLst>
                                        <p:tav tm="0">
                                          <p:val>
                                            <p:strVal val="#ppt_h"/>
                                          </p:val>
                                        </p:tav>
                                        <p:tav tm="100000">
                                          <p:val>
                                            <p:strVal val="#ppt_h"/>
                                          </p:val>
                                        </p:tav>
                                      </p:tavLst>
                                    </p:anim>
                                  </p:childTnLst>
                                </p:cTn>
                              </p:par>
                              <p:par>
                                <p:cTn id="16" presetID="17" presetClass="entr" presetSubtype="8" fill="hold" grpId="0" nodeType="withEffect">
                                  <p:stCondLst>
                                    <p:cond delay="0"/>
                                  </p:stCondLst>
                                  <p:childTnLst>
                                    <p:set>
                                      <p:cBhvr>
                                        <p:cTn id="17" dur="1" fill="hold">
                                          <p:stCondLst>
                                            <p:cond delay="0"/>
                                          </p:stCondLst>
                                        </p:cTn>
                                        <p:tgtEl>
                                          <p:spTgt spid="36869">
                                            <p:txEl>
                                              <p:pRg st="0" end="0"/>
                                            </p:txEl>
                                          </p:spTgt>
                                        </p:tgtEl>
                                        <p:attrNameLst>
                                          <p:attrName>style.visibility</p:attrName>
                                        </p:attrNameLst>
                                      </p:cBhvr>
                                      <p:to>
                                        <p:strVal val="visible"/>
                                      </p:to>
                                    </p:set>
                                    <p:anim calcmode="lin" valueType="num">
                                      <p:cBhvr>
                                        <p:cTn id="18" dur="500" fill="hold"/>
                                        <p:tgtEl>
                                          <p:spTgt spid="36869">
                                            <p:txEl>
                                              <p:pRg st="0" end="0"/>
                                            </p:txEl>
                                          </p:spTgt>
                                        </p:tgtEl>
                                        <p:attrNameLst>
                                          <p:attrName>ppt_x</p:attrName>
                                        </p:attrNameLst>
                                      </p:cBhvr>
                                      <p:tavLst>
                                        <p:tav tm="0">
                                          <p:val>
                                            <p:strVal val="#ppt_x-#ppt_w/2"/>
                                          </p:val>
                                        </p:tav>
                                        <p:tav tm="100000">
                                          <p:val>
                                            <p:strVal val="#ppt_x"/>
                                          </p:val>
                                        </p:tav>
                                      </p:tavLst>
                                    </p:anim>
                                    <p:anim calcmode="lin" valueType="num">
                                      <p:cBhvr>
                                        <p:cTn id="19" dur="500" fill="hold"/>
                                        <p:tgtEl>
                                          <p:spTgt spid="36869">
                                            <p:txEl>
                                              <p:pRg st="0" end="0"/>
                                            </p:txEl>
                                          </p:spTgt>
                                        </p:tgtEl>
                                        <p:attrNameLst>
                                          <p:attrName>ppt_y</p:attrName>
                                        </p:attrNameLst>
                                      </p:cBhvr>
                                      <p:tavLst>
                                        <p:tav tm="0">
                                          <p:val>
                                            <p:strVal val="#ppt_y"/>
                                          </p:val>
                                        </p:tav>
                                        <p:tav tm="100000">
                                          <p:val>
                                            <p:strVal val="#ppt_y"/>
                                          </p:val>
                                        </p:tav>
                                      </p:tavLst>
                                    </p:anim>
                                    <p:anim calcmode="lin" valueType="num">
                                      <p:cBhvr>
                                        <p:cTn id="20" dur="500" fill="hold"/>
                                        <p:tgtEl>
                                          <p:spTgt spid="36869">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36869">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animBg="1"/>
      <p:bldP spid="36869"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p:txBody>
          <a:bodyPr/>
          <a:lstStyle/>
          <a:p>
            <a:pPr eaLnBrk="1" fontAlgn="auto" hangingPunct="1">
              <a:spcAft>
                <a:spcPts val="0"/>
              </a:spcAft>
              <a:defRPr/>
            </a:pPr>
            <a:r>
              <a:rPr lang="en-US" sz="4000" dirty="0" smtClean="0"/>
              <a:t>Movement</a:t>
            </a:r>
          </a:p>
        </p:txBody>
      </p:sp>
      <p:sp>
        <p:nvSpPr>
          <p:cNvPr id="36869" name="Rectangle 5"/>
          <p:cNvSpPr>
            <a:spLocks noGrp="1" noChangeArrowheads="1"/>
          </p:cNvSpPr>
          <p:nvPr>
            <p:ph type="body" sz="half" idx="1"/>
          </p:nvPr>
        </p:nvSpPr>
        <p:spPr>
          <a:xfrm>
            <a:off x="1143000" y="1676400"/>
            <a:ext cx="7543800" cy="4724400"/>
          </a:xfrm>
        </p:spPr>
        <p:txBody>
          <a:bodyPr/>
          <a:lstStyle/>
          <a:p>
            <a:pPr eaLnBrk="1" fontAlgn="auto" hangingPunct="1">
              <a:spcAft>
                <a:spcPts val="0"/>
              </a:spcAft>
              <a:defRPr/>
            </a:pPr>
            <a:r>
              <a:rPr lang="en-US" altLang="en-US" sz="2800" dirty="0" smtClean="0">
                <a:latin typeface="Arial" pitchFamily="34" charset="0"/>
                <a:cs typeface="Arial" pitchFamily="34" charset="0"/>
              </a:rPr>
              <a:t>Question to ask to understand Movement:</a:t>
            </a:r>
          </a:p>
          <a:p>
            <a:pPr lvl="1" eaLnBrk="1" fontAlgn="auto" hangingPunct="1">
              <a:spcAft>
                <a:spcPts val="0"/>
              </a:spcAft>
              <a:defRPr/>
            </a:pPr>
            <a:r>
              <a:rPr lang="en-US" altLang="en-US" sz="2400" b="1" u="sng" dirty="0" smtClean="0">
                <a:latin typeface="Arial" pitchFamily="34" charset="0"/>
                <a:cs typeface="Arial" pitchFamily="34" charset="0"/>
              </a:rPr>
              <a:t>Who …</a:t>
            </a:r>
          </a:p>
          <a:p>
            <a:pPr lvl="1" eaLnBrk="1" fontAlgn="auto" hangingPunct="1">
              <a:spcAft>
                <a:spcPts val="0"/>
              </a:spcAft>
              <a:defRPr/>
            </a:pPr>
            <a:r>
              <a:rPr lang="en-US" altLang="en-US" sz="2400" b="1" dirty="0" smtClean="0">
                <a:latin typeface="Arial" pitchFamily="34" charset="0"/>
                <a:cs typeface="Arial" pitchFamily="34" charset="0"/>
              </a:rPr>
              <a:t>What…</a:t>
            </a:r>
          </a:p>
          <a:p>
            <a:pPr lvl="1" eaLnBrk="1" fontAlgn="auto" hangingPunct="1">
              <a:spcAft>
                <a:spcPts val="0"/>
              </a:spcAft>
              <a:defRPr/>
            </a:pPr>
            <a:r>
              <a:rPr lang="en-US" altLang="en-US" sz="2400" b="1" u="sng" dirty="0" smtClean="0">
                <a:latin typeface="Arial" pitchFamily="34" charset="0"/>
                <a:cs typeface="Arial" pitchFamily="34" charset="0"/>
              </a:rPr>
              <a:t>Where …</a:t>
            </a:r>
          </a:p>
          <a:p>
            <a:pPr lvl="1" eaLnBrk="1" fontAlgn="auto" hangingPunct="1">
              <a:spcAft>
                <a:spcPts val="0"/>
              </a:spcAft>
              <a:defRPr/>
            </a:pPr>
            <a:r>
              <a:rPr lang="en-US" altLang="en-US" sz="2400" b="1" u="sng" dirty="0" smtClean="0">
                <a:latin typeface="Arial" pitchFamily="34" charset="0"/>
                <a:cs typeface="Arial" pitchFamily="34" charset="0"/>
              </a:rPr>
              <a:t>When…</a:t>
            </a:r>
          </a:p>
          <a:p>
            <a:pPr lvl="1" eaLnBrk="1" fontAlgn="auto" hangingPunct="1">
              <a:spcAft>
                <a:spcPts val="0"/>
              </a:spcAft>
              <a:defRPr/>
            </a:pPr>
            <a:r>
              <a:rPr lang="en-US" altLang="en-US" sz="2400" b="1" dirty="0" smtClean="0">
                <a:latin typeface="Arial" pitchFamily="34" charset="0"/>
                <a:cs typeface="Arial" pitchFamily="34" charset="0"/>
              </a:rPr>
              <a:t>… and why do things, people and information move?</a:t>
            </a:r>
          </a:p>
          <a:p>
            <a:pPr lvl="1" eaLnBrk="1" fontAlgn="auto" hangingPunct="1">
              <a:spcAft>
                <a:spcPts val="0"/>
              </a:spcAft>
              <a:defRPr/>
            </a:pPr>
            <a:r>
              <a:rPr lang="en-US" altLang="en-US" sz="2400" b="1" u="sng" dirty="0" smtClean="0">
                <a:latin typeface="Arial" pitchFamily="34" charset="0"/>
                <a:cs typeface="Arial" pitchFamily="34" charset="0"/>
              </a:rPr>
              <a:t>How</a:t>
            </a:r>
            <a:r>
              <a:rPr lang="en-US" altLang="en-US" sz="2400" b="1" dirty="0" smtClean="0">
                <a:latin typeface="Arial" pitchFamily="34" charset="0"/>
                <a:cs typeface="Arial" pitchFamily="34" charset="0"/>
              </a:rPr>
              <a:t> do things move?</a:t>
            </a:r>
            <a:endParaRPr lang="en-US" sz="2800" dirty="0" smtClean="0"/>
          </a:p>
        </p:txBody>
      </p:sp>
      <p:pic>
        <p:nvPicPr>
          <p:cNvPr id="39940" name="Picture 4" descr="C:\Documents and Settings\kmccarty\Local Settings\Temporary Internet Files\Content.IE5\710G7ZKG\MC900078622[1].wmf"/>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152400" y="304800"/>
            <a:ext cx="990600" cy="2131061"/>
          </a:xfrm>
          <a:prstGeom prst="rect">
            <a:avLst/>
          </a:prstGeom>
          <a:noFill/>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barn(inHorizontal)">
                                      <p:cBhvr>
                                        <p:cTn id="7" dur="500"/>
                                        <p:tgtEl>
                                          <p:spTgt spid="3686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6869">
                                            <p:txEl>
                                              <p:pRg st="0" end="0"/>
                                            </p:txEl>
                                          </p:spTgt>
                                        </p:tgtEl>
                                        <p:attrNameLst>
                                          <p:attrName>style.visibility</p:attrName>
                                        </p:attrNameLst>
                                      </p:cBhvr>
                                      <p:to>
                                        <p:strVal val="visible"/>
                                      </p:to>
                                    </p:set>
                                    <p:animEffect transition="in" filter="barn(inHorizontal)">
                                      <p:cBhvr>
                                        <p:cTn id="12" dur="500"/>
                                        <p:tgtEl>
                                          <p:spTgt spid="36869">
                                            <p:txEl>
                                              <p:pRg st="0" end="0"/>
                                            </p:txEl>
                                          </p:spTgt>
                                        </p:tgtEl>
                                      </p:cBhvr>
                                    </p:animEffect>
                                  </p:childTnLst>
                                </p:cTn>
                              </p:par>
                              <p:par>
                                <p:cTn id="13" presetID="16" presetClass="entr" presetSubtype="26" fill="hold" grpId="0" nodeType="withEffect">
                                  <p:stCondLst>
                                    <p:cond delay="0"/>
                                  </p:stCondLst>
                                  <p:childTnLst>
                                    <p:set>
                                      <p:cBhvr>
                                        <p:cTn id="14" dur="1" fill="hold">
                                          <p:stCondLst>
                                            <p:cond delay="0"/>
                                          </p:stCondLst>
                                        </p:cTn>
                                        <p:tgtEl>
                                          <p:spTgt spid="36869">
                                            <p:txEl>
                                              <p:pRg st="1" end="1"/>
                                            </p:txEl>
                                          </p:spTgt>
                                        </p:tgtEl>
                                        <p:attrNameLst>
                                          <p:attrName>style.visibility</p:attrName>
                                        </p:attrNameLst>
                                      </p:cBhvr>
                                      <p:to>
                                        <p:strVal val="visible"/>
                                      </p:to>
                                    </p:set>
                                    <p:animEffect transition="in" filter="barn(inHorizontal)">
                                      <p:cBhvr>
                                        <p:cTn id="15" dur="500"/>
                                        <p:tgtEl>
                                          <p:spTgt spid="36869">
                                            <p:txEl>
                                              <p:pRg st="1" end="1"/>
                                            </p:txEl>
                                          </p:spTgt>
                                        </p:tgtEl>
                                      </p:cBhvr>
                                    </p:animEffect>
                                  </p:childTnLst>
                                </p:cTn>
                              </p:par>
                              <p:par>
                                <p:cTn id="16" presetID="16" presetClass="entr" presetSubtype="26" fill="hold" grpId="0" nodeType="withEffect">
                                  <p:stCondLst>
                                    <p:cond delay="0"/>
                                  </p:stCondLst>
                                  <p:childTnLst>
                                    <p:set>
                                      <p:cBhvr>
                                        <p:cTn id="17" dur="1" fill="hold">
                                          <p:stCondLst>
                                            <p:cond delay="0"/>
                                          </p:stCondLst>
                                        </p:cTn>
                                        <p:tgtEl>
                                          <p:spTgt spid="36869">
                                            <p:txEl>
                                              <p:pRg st="2" end="2"/>
                                            </p:txEl>
                                          </p:spTgt>
                                        </p:tgtEl>
                                        <p:attrNameLst>
                                          <p:attrName>style.visibility</p:attrName>
                                        </p:attrNameLst>
                                      </p:cBhvr>
                                      <p:to>
                                        <p:strVal val="visible"/>
                                      </p:to>
                                    </p:set>
                                    <p:animEffect transition="in" filter="barn(inHorizontal)">
                                      <p:cBhvr>
                                        <p:cTn id="18" dur="500"/>
                                        <p:tgtEl>
                                          <p:spTgt spid="36869">
                                            <p:txEl>
                                              <p:pRg st="2" end="2"/>
                                            </p:txEl>
                                          </p:spTgt>
                                        </p:tgtEl>
                                      </p:cBhvr>
                                    </p:animEffect>
                                  </p:childTnLst>
                                </p:cTn>
                              </p:par>
                              <p:par>
                                <p:cTn id="19" presetID="16" presetClass="entr" presetSubtype="26" fill="hold" grpId="0" nodeType="withEffect">
                                  <p:stCondLst>
                                    <p:cond delay="0"/>
                                  </p:stCondLst>
                                  <p:childTnLst>
                                    <p:set>
                                      <p:cBhvr>
                                        <p:cTn id="20" dur="1" fill="hold">
                                          <p:stCondLst>
                                            <p:cond delay="0"/>
                                          </p:stCondLst>
                                        </p:cTn>
                                        <p:tgtEl>
                                          <p:spTgt spid="36869">
                                            <p:txEl>
                                              <p:pRg st="3" end="3"/>
                                            </p:txEl>
                                          </p:spTgt>
                                        </p:tgtEl>
                                        <p:attrNameLst>
                                          <p:attrName>style.visibility</p:attrName>
                                        </p:attrNameLst>
                                      </p:cBhvr>
                                      <p:to>
                                        <p:strVal val="visible"/>
                                      </p:to>
                                    </p:set>
                                    <p:animEffect transition="in" filter="barn(inHorizontal)">
                                      <p:cBhvr>
                                        <p:cTn id="21" dur="500"/>
                                        <p:tgtEl>
                                          <p:spTgt spid="36869">
                                            <p:txEl>
                                              <p:pRg st="3" end="3"/>
                                            </p:txEl>
                                          </p:spTgt>
                                        </p:tgtEl>
                                      </p:cBhvr>
                                    </p:animEffect>
                                  </p:childTnLst>
                                </p:cTn>
                              </p:par>
                              <p:par>
                                <p:cTn id="22" presetID="16" presetClass="entr" presetSubtype="26" fill="hold" grpId="0" nodeType="withEffect">
                                  <p:stCondLst>
                                    <p:cond delay="0"/>
                                  </p:stCondLst>
                                  <p:childTnLst>
                                    <p:set>
                                      <p:cBhvr>
                                        <p:cTn id="23" dur="1" fill="hold">
                                          <p:stCondLst>
                                            <p:cond delay="0"/>
                                          </p:stCondLst>
                                        </p:cTn>
                                        <p:tgtEl>
                                          <p:spTgt spid="36869">
                                            <p:txEl>
                                              <p:pRg st="4" end="4"/>
                                            </p:txEl>
                                          </p:spTgt>
                                        </p:tgtEl>
                                        <p:attrNameLst>
                                          <p:attrName>style.visibility</p:attrName>
                                        </p:attrNameLst>
                                      </p:cBhvr>
                                      <p:to>
                                        <p:strVal val="visible"/>
                                      </p:to>
                                    </p:set>
                                    <p:animEffect transition="in" filter="barn(inHorizontal)">
                                      <p:cBhvr>
                                        <p:cTn id="24" dur="500"/>
                                        <p:tgtEl>
                                          <p:spTgt spid="36869">
                                            <p:txEl>
                                              <p:pRg st="4" end="4"/>
                                            </p:txEl>
                                          </p:spTgt>
                                        </p:tgtEl>
                                      </p:cBhvr>
                                    </p:animEffect>
                                  </p:childTnLst>
                                </p:cTn>
                              </p:par>
                              <p:par>
                                <p:cTn id="25" presetID="16" presetClass="entr" presetSubtype="26" fill="hold" grpId="0" nodeType="withEffect">
                                  <p:stCondLst>
                                    <p:cond delay="0"/>
                                  </p:stCondLst>
                                  <p:childTnLst>
                                    <p:set>
                                      <p:cBhvr>
                                        <p:cTn id="26" dur="1" fill="hold">
                                          <p:stCondLst>
                                            <p:cond delay="0"/>
                                          </p:stCondLst>
                                        </p:cTn>
                                        <p:tgtEl>
                                          <p:spTgt spid="36869">
                                            <p:txEl>
                                              <p:pRg st="5" end="5"/>
                                            </p:txEl>
                                          </p:spTgt>
                                        </p:tgtEl>
                                        <p:attrNameLst>
                                          <p:attrName>style.visibility</p:attrName>
                                        </p:attrNameLst>
                                      </p:cBhvr>
                                      <p:to>
                                        <p:strVal val="visible"/>
                                      </p:to>
                                    </p:set>
                                    <p:animEffect transition="in" filter="barn(inHorizontal)">
                                      <p:cBhvr>
                                        <p:cTn id="27" dur="500"/>
                                        <p:tgtEl>
                                          <p:spTgt spid="36869">
                                            <p:txEl>
                                              <p:pRg st="5" end="5"/>
                                            </p:txEl>
                                          </p:spTgt>
                                        </p:tgtEl>
                                      </p:cBhvr>
                                    </p:animEffect>
                                  </p:childTnLst>
                                </p:cTn>
                              </p:par>
                              <p:par>
                                <p:cTn id="28" presetID="16" presetClass="entr" presetSubtype="26" fill="hold" grpId="0" nodeType="withEffect">
                                  <p:stCondLst>
                                    <p:cond delay="0"/>
                                  </p:stCondLst>
                                  <p:childTnLst>
                                    <p:set>
                                      <p:cBhvr>
                                        <p:cTn id="29" dur="1" fill="hold">
                                          <p:stCondLst>
                                            <p:cond delay="0"/>
                                          </p:stCondLst>
                                        </p:cTn>
                                        <p:tgtEl>
                                          <p:spTgt spid="36869">
                                            <p:txEl>
                                              <p:pRg st="6" end="6"/>
                                            </p:txEl>
                                          </p:spTgt>
                                        </p:tgtEl>
                                        <p:attrNameLst>
                                          <p:attrName>style.visibility</p:attrName>
                                        </p:attrNameLst>
                                      </p:cBhvr>
                                      <p:to>
                                        <p:strVal val="visible"/>
                                      </p:to>
                                    </p:set>
                                    <p:animEffect transition="in" filter="barn(inHorizontal)">
                                      <p:cBhvr>
                                        <p:cTn id="30" dur="500"/>
                                        <p:tgtEl>
                                          <p:spTgt spid="3686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P spid="3686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p:txBody>
          <a:bodyPr/>
          <a:lstStyle/>
          <a:p>
            <a:pPr eaLnBrk="1" fontAlgn="auto" hangingPunct="1">
              <a:spcAft>
                <a:spcPts val="0"/>
              </a:spcAft>
              <a:defRPr/>
            </a:pPr>
            <a:r>
              <a:rPr lang="en-US" sz="4000" dirty="0" smtClean="0"/>
              <a:t>Movement</a:t>
            </a:r>
          </a:p>
        </p:txBody>
      </p:sp>
      <p:sp>
        <p:nvSpPr>
          <p:cNvPr id="36869" name="Rectangle 5"/>
          <p:cNvSpPr>
            <a:spLocks noGrp="1" noChangeArrowheads="1"/>
          </p:cNvSpPr>
          <p:nvPr>
            <p:ph type="body" sz="half" idx="1"/>
          </p:nvPr>
        </p:nvSpPr>
        <p:spPr>
          <a:xfrm>
            <a:off x="1295400" y="1600200"/>
            <a:ext cx="6934200" cy="3886200"/>
          </a:xfrm>
        </p:spPr>
        <p:txBody>
          <a:bodyPr/>
          <a:lstStyle/>
          <a:p>
            <a:pPr eaLnBrk="1" fontAlgn="auto" hangingPunct="1">
              <a:spcAft>
                <a:spcPts val="0"/>
              </a:spcAft>
              <a:defRPr/>
            </a:pPr>
            <a:r>
              <a:rPr lang="en-US" altLang="en-US" sz="4000" dirty="0" smtClean="0"/>
              <a:t>How do ideas travel from place to place?</a:t>
            </a:r>
          </a:p>
          <a:p>
            <a:pPr lvl="1" eaLnBrk="1" fontAlgn="auto" hangingPunct="1">
              <a:spcAft>
                <a:spcPts val="0"/>
              </a:spcAft>
              <a:defRPr/>
            </a:pPr>
            <a:r>
              <a:rPr lang="en-US" altLang="en-US" sz="4000" dirty="0" smtClean="0"/>
              <a:t>In ancient times?</a:t>
            </a:r>
          </a:p>
          <a:p>
            <a:pPr lvl="1" eaLnBrk="1" fontAlgn="auto" hangingPunct="1">
              <a:spcAft>
                <a:spcPts val="0"/>
              </a:spcAft>
              <a:defRPr/>
            </a:pPr>
            <a:r>
              <a:rPr lang="en-US" altLang="en-US" sz="4000" dirty="0" smtClean="0"/>
              <a:t>Today?</a:t>
            </a:r>
          </a:p>
          <a:p>
            <a:pPr eaLnBrk="1" fontAlgn="auto" hangingPunct="1">
              <a:spcAft>
                <a:spcPts val="0"/>
              </a:spcAft>
              <a:defRPr/>
            </a:pPr>
            <a:endParaRPr lang="en-US" sz="4000" dirty="0" smtClean="0"/>
          </a:p>
        </p:txBody>
      </p:sp>
      <p:pic>
        <p:nvPicPr>
          <p:cNvPr id="40964" name="Picture 2" descr="C:\Documents and Settings\kclark\Local Settings\Temporary Internet Files\Content.IE5\GDMZ81MN\MCj03489550000[1].wmf"/>
          <p:cNvPicPr>
            <a:picLocks noGrp="1" noChangeAspect="1" noChangeArrowheads="1"/>
          </p:cNvPicPr>
          <p:nvPr>
            <p:ph sz="half" idx="2"/>
          </p:nvPr>
        </p:nvPicPr>
        <p:blipFill>
          <a:blip r:embed="rId3" cstate="print"/>
          <a:srcRect/>
          <a:stretch>
            <a:fillRect/>
          </a:stretch>
        </p:blipFill>
        <p:spPr bwMode="auto">
          <a:xfrm>
            <a:off x="6096000" y="3733800"/>
            <a:ext cx="1828800" cy="2659063"/>
          </a:xfrm>
          <a:noFill/>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barn(inHorizontal)">
                                      <p:cBhvr>
                                        <p:cTn id="7" dur="500"/>
                                        <p:tgtEl>
                                          <p:spTgt spid="3686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6869">
                                            <p:txEl>
                                              <p:pRg st="0" end="0"/>
                                            </p:txEl>
                                          </p:spTgt>
                                        </p:tgtEl>
                                        <p:attrNameLst>
                                          <p:attrName>style.visibility</p:attrName>
                                        </p:attrNameLst>
                                      </p:cBhvr>
                                      <p:to>
                                        <p:strVal val="visible"/>
                                      </p:to>
                                    </p:set>
                                    <p:animEffect transition="in" filter="barn(inHorizontal)">
                                      <p:cBhvr>
                                        <p:cTn id="12" dur="500"/>
                                        <p:tgtEl>
                                          <p:spTgt spid="36869">
                                            <p:txEl>
                                              <p:pRg st="0" end="0"/>
                                            </p:txEl>
                                          </p:spTgt>
                                        </p:tgtEl>
                                      </p:cBhvr>
                                    </p:animEffect>
                                  </p:childTnLst>
                                </p:cTn>
                              </p:par>
                              <p:par>
                                <p:cTn id="13" presetID="16" presetClass="entr" presetSubtype="26" fill="hold" grpId="0" nodeType="withEffect">
                                  <p:stCondLst>
                                    <p:cond delay="0"/>
                                  </p:stCondLst>
                                  <p:childTnLst>
                                    <p:set>
                                      <p:cBhvr>
                                        <p:cTn id="14" dur="1" fill="hold">
                                          <p:stCondLst>
                                            <p:cond delay="0"/>
                                          </p:stCondLst>
                                        </p:cTn>
                                        <p:tgtEl>
                                          <p:spTgt spid="36869">
                                            <p:txEl>
                                              <p:pRg st="1" end="1"/>
                                            </p:txEl>
                                          </p:spTgt>
                                        </p:tgtEl>
                                        <p:attrNameLst>
                                          <p:attrName>style.visibility</p:attrName>
                                        </p:attrNameLst>
                                      </p:cBhvr>
                                      <p:to>
                                        <p:strVal val="visible"/>
                                      </p:to>
                                    </p:set>
                                    <p:animEffect transition="in" filter="barn(inHorizontal)">
                                      <p:cBhvr>
                                        <p:cTn id="15" dur="500"/>
                                        <p:tgtEl>
                                          <p:spTgt spid="36869">
                                            <p:txEl>
                                              <p:pRg st="1" end="1"/>
                                            </p:txEl>
                                          </p:spTgt>
                                        </p:tgtEl>
                                      </p:cBhvr>
                                    </p:animEffect>
                                  </p:childTnLst>
                                </p:cTn>
                              </p:par>
                              <p:par>
                                <p:cTn id="16" presetID="16" presetClass="entr" presetSubtype="26" fill="hold" grpId="0" nodeType="withEffect">
                                  <p:stCondLst>
                                    <p:cond delay="0"/>
                                  </p:stCondLst>
                                  <p:childTnLst>
                                    <p:set>
                                      <p:cBhvr>
                                        <p:cTn id="17" dur="1" fill="hold">
                                          <p:stCondLst>
                                            <p:cond delay="0"/>
                                          </p:stCondLst>
                                        </p:cTn>
                                        <p:tgtEl>
                                          <p:spTgt spid="36869">
                                            <p:txEl>
                                              <p:pRg st="2" end="2"/>
                                            </p:txEl>
                                          </p:spTgt>
                                        </p:tgtEl>
                                        <p:attrNameLst>
                                          <p:attrName>style.visibility</p:attrName>
                                        </p:attrNameLst>
                                      </p:cBhvr>
                                      <p:to>
                                        <p:strVal val="visible"/>
                                      </p:to>
                                    </p:set>
                                    <p:animEffect transition="in" filter="barn(inHorizontal)">
                                      <p:cBhvr>
                                        <p:cTn id="18" dur="500"/>
                                        <p:tgtEl>
                                          <p:spTgt spid="3686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P spid="3686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descr="C:\Documents and Settings\kmccarty\Local Settings\Temporary Internet Files\Content.IE5\F744ESIA\MP900433058[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 name="Content Placeholder 7"/>
          <p:cNvSpPr>
            <a:spLocks noGrp="1"/>
          </p:cNvSpPr>
          <p:nvPr>
            <p:ph idx="1"/>
          </p:nvPr>
        </p:nvSpPr>
        <p:spPr>
          <a:xfrm>
            <a:off x="0" y="4800600"/>
            <a:ext cx="9144000" cy="2057400"/>
          </a:xfrm>
          <a:solidFill>
            <a:schemeClr val="bg1">
              <a:alpha val="39000"/>
            </a:schemeClr>
          </a:solidFill>
        </p:spPr>
        <p:txBody>
          <a:bodyPr>
            <a:normAutofit fontScale="92500"/>
          </a:bodyPr>
          <a:lstStyle/>
          <a:p>
            <a:pPr algn="ctr">
              <a:defRPr/>
            </a:pPr>
            <a:r>
              <a:rPr lang="en-US" sz="3600" dirty="0" smtClean="0">
                <a:solidFill>
                  <a:schemeClr val="tx1"/>
                </a:solidFill>
                <a:latin typeface="+mj-lt"/>
              </a:rPr>
              <a:t>The theme of movement helps us  understand how we are connected with, and dependent upon, other regions, cultures, and people in the world</a:t>
            </a:r>
            <a:r>
              <a:rPr lang="en-US" sz="3600" dirty="0" smtClean="0">
                <a:solidFill>
                  <a:schemeClr val="tx2">
                    <a:lumMod val="75000"/>
                  </a:schemeClr>
                </a:solidFill>
                <a:latin typeface="+mj-lt"/>
              </a:rPr>
              <a:t>.</a:t>
            </a:r>
            <a:endParaRPr lang="en-US" sz="3600" dirty="0">
              <a:solidFill>
                <a:schemeClr val="tx2">
                  <a:lumMod val="75000"/>
                </a:schemeClr>
              </a:solidFill>
              <a:latin typeface="+mj-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irelight">
  <a:themeElements>
    <a:clrScheme name="Bubbles">
      <a:dk1>
        <a:srgbClr val="0C002C"/>
      </a:dk1>
      <a:lt1>
        <a:srgbClr val="FFFFFF"/>
      </a:lt1>
      <a:dk2>
        <a:srgbClr val="236626"/>
      </a:dk2>
      <a:lt2>
        <a:srgbClr val="D7C8FE"/>
      </a:lt2>
      <a:accent1>
        <a:srgbClr val="4203E7"/>
      </a:accent1>
      <a:accent2>
        <a:srgbClr val="842F73"/>
      </a:accent2>
      <a:accent3>
        <a:srgbClr val="7532A8"/>
      </a:accent3>
      <a:accent4>
        <a:srgbClr val="F7A107"/>
      </a:accent4>
      <a:accent5>
        <a:srgbClr val="C86DCF"/>
      </a:accent5>
      <a:accent6>
        <a:srgbClr val="E6B500"/>
      </a:accent6>
      <a:hlink>
        <a:srgbClr val="FFDE66"/>
      </a:hlink>
      <a:folHlink>
        <a:srgbClr val="D490C5"/>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irelight">
      <a:fillStyleLst>
        <a:solidFill>
          <a:schemeClr val="phClr"/>
        </a:solidFill>
        <a:gradFill rotWithShape="1">
          <a:gsLst>
            <a:gs pos="0">
              <a:schemeClr val="phClr">
                <a:tint val="80000"/>
                <a:satMod val="150000"/>
              </a:schemeClr>
            </a:gs>
            <a:gs pos="100000">
              <a:schemeClr val="phClr">
                <a:tint val="100000"/>
                <a:shade val="80000"/>
                <a:satMod val="150000"/>
              </a:schemeClr>
            </a:gs>
          </a:gsLst>
          <a:lin ang="16200000" scaled="1"/>
        </a:gradFill>
        <a:gradFill rotWithShape="1">
          <a:gsLst>
            <a:gs pos="0">
              <a:schemeClr val="phClr">
                <a:shade val="40000"/>
                <a:satMod val="130000"/>
              </a:schemeClr>
            </a:gs>
            <a:gs pos="80000">
              <a:schemeClr val="phClr">
                <a:shade val="93000"/>
                <a:satMod val="130000"/>
              </a:schemeClr>
            </a:gs>
            <a:gs pos="100000">
              <a:schemeClr val="phClr">
                <a:shade val="94000"/>
                <a:satMod val="135000"/>
              </a:schemeClr>
            </a:gs>
          </a:gsLst>
          <a:path path="circle">
            <a:fillToRect l="25000" t="100000" r="100000" b="100000"/>
          </a:path>
        </a:gradFill>
      </a:fillStyleLst>
      <a:lnStyleLst>
        <a:ln w="12700" cap="flat" cmpd="sng" algn="ctr">
          <a:solidFill>
            <a:schemeClr val="phClr">
              <a:shade val="95000"/>
              <a:satMod val="105000"/>
            </a:schemeClr>
          </a:solidFill>
          <a:prstDash val="solid"/>
        </a:ln>
        <a:ln w="38100" cap="flat" cmpd="sng" algn="ctr">
          <a:solidFill>
            <a:schemeClr val="phClr">
              <a:shade val="95000"/>
              <a:alpha val="90000"/>
            </a:schemeClr>
          </a:solidFill>
          <a:prstDash val="solid"/>
        </a:ln>
        <a:ln w="76200" cap="flat" cmpd="sng" algn="ctr">
          <a:solidFill>
            <a:schemeClr val="phClr">
              <a:shade val="95000"/>
              <a:alpha val="50000"/>
            </a:schemeClr>
          </a:solidFill>
          <a:prstDash val="solid"/>
        </a:ln>
      </a:lnStyleLst>
      <a:effectStyleLst>
        <a:effectStyle>
          <a:effectLst>
            <a:innerShdw blurRad="63500">
              <a:srgbClr val="000000">
                <a:alpha val="60000"/>
              </a:srgbClr>
            </a:innerShdw>
          </a:effectLst>
        </a:effectStyle>
        <a:effectStyle>
          <a:effectLst>
            <a:innerShdw blurRad="63500">
              <a:srgbClr val="000000">
                <a:alpha val="50000"/>
              </a:srgbClr>
            </a:innerShdw>
            <a:outerShdw blurRad="76200" dist="38100" sx="101000" sy="101000" rotWithShape="0">
              <a:srgbClr val="000000">
                <a:alpha val="60000"/>
              </a:srgbClr>
            </a:outerShdw>
          </a:effectLst>
        </a:effectStyle>
        <a:effectStyle>
          <a:effectLst>
            <a:innerShdw blurRad="63500">
              <a:srgbClr val="000000">
                <a:alpha val="50000"/>
              </a:srgbClr>
            </a:innerShdw>
          </a:effectLst>
          <a:scene3d>
            <a:camera prst="orthographicFront">
              <a:rot lat="0" lon="0" rev="0"/>
            </a:camera>
            <a:lightRig rig="balanced" dir="t">
              <a:rot lat="0" lon="0" rev="4200000"/>
            </a:lightRig>
          </a:scene3d>
          <a:sp3d prstMaterial="softmetal">
            <a:bevelT w="63500" h="25400" prst="softRound"/>
          </a:sp3d>
        </a:effectStyle>
      </a:effectStyleLst>
      <a:bgFillStyleLst>
        <a:solidFill>
          <a:schemeClr val="phClr"/>
        </a:solidFill>
        <a:gradFill rotWithShape="1">
          <a:gsLst>
            <a:gs pos="0">
              <a:schemeClr val="accent1">
                <a:shade val="45000"/>
                <a:satMod val="125000"/>
              </a:schemeClr>
            </a:gs>
            <a:gs pos="100000">
              <a:schemeClr val="phClr">
                <a:shade val="55000"/>
                <a:satMod val="125000"/>
              </a:schemeClr>
            </a:gs>
          </a:gsLst>
          <a:lin ang="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Firelight</Template>
  <TotalTime>4376</TotalTime>
  <Words>308</Words>
  <Application>Microsoft Office PowerPoint</Application>
  <PresentationFormat>On-screen Show (4:3)</PresentationFormat>
  <Paragraphs>53</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Firelight</vt:lpstr>
      <vt:lpstr>The Five Themes of Geography</vt:lpstr>
      <vt:lpstr>The Five Themes of Geography</vt:lpstr>
      <vt:lpstr>What culture  did I come from?</vt:lpstr>
      <vt:lpstr>Slide 4</vt:lpstr>
      <vt:lpstr>Movement</vt:lpstr>
      <vt:lpstr>Movement</vt:lpstr>
      <vt:lpstr>Movement</vt:lpstr>
      <vt:lpstr>Movement</vt:lpstr>
      <vt:lpstr>Slide 9</vt:lpstr>
      <vt:lpstr>Movement: Look at the Label Activity</vt:lpstr>
      <vt:lpstr>Movement: Look at the Label Activity</vt:lpstr>
      <vt:lpstr>Movement</vt:lpstr>
      <vt:lpstr>Movement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and Human Geography</dc:title>
  <dc:creator>john</dc:creator>
  <cp:lastModifiedBy>kmccarty</cp:lastModifiedBy>
  <cp:revision>272</cp:revision>
  <dcterms:created xsi:type="dcterms:W3CDTF">2005-08-22T22:17:46Z</dcterms:created>
  <dcterms:modified xsi:type="dcterms:W3CDTF">2012-11-10T14:05:44Z</dcterms:modified>
</cp:coreProperties>
</file>