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17"/>
  </p:notesMasterIdLst>
  <p:sldIdLst>
    <p:sldId id="256" r:id="rId2"/>
    <p:sldId id="257" r:id="rId3"/>
    <p:sldId id="258" r:id="rId4"/>
    <p:sldId id="260" r:id="rId5"/>
    <p:sldId id="261" r:id="rId6"/>
    <p:sldId id="275" r:id="rId7"/>
    <p:sldId id="262" r:id="rId8"/>
    <p:sldId id="263" r:id="rId9"/>
    <p:sldId id="264" r:id="rId10"/>
    <p:sldId id="267" r:id="rId11"/>
    <p:sldId id="268" r:id="rId12"/>
    <p:sldId id="269" r:id="rId13"/>
    <p:sldId id="270" r:id="rId14"/>
    <p:sldId id="273" r:id="rId15"/>
    <p:sldId id="27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367BBD1-ACC0-4CF5-91A2-DA4A1152B58C}" type="datetimeFigureOut">
              <a:rPr lang="en-US"/>
              <a:t>8/3/2015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9BCC3A-DCCB-456B-B6BC-D2CDC0E077B8}" type="slidenum">
              <a:rPr lang="en-US"/>
              <a:t>‹#›</a:t>
            </a:fld>
            <a:endParaRPr lang="en-US"/>
          </a:p>
        </p:txBody>
      </p:sp>
    </p:spTree>
    <p:extLst>
      <p:ext uri="{BB962C8B-B14F-4D97-AF65-F5344CB8AC3E}">
        <p14:creationId xmlns:p14="http://schemas.microsoft.com/office/powerpoint/2010/main" val="86494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BCC3A-DCCB-456B-B6BC-D2CDC0E077B8}" type="slidenum">
              <a:rPr lang="en-US"/>
              <a:t>‹#›</a:t>
            </a:fld>
            <a:endParaRPr lang="en-US"/>
          </a:p>
        </p:txBody>
      </p:sp>
    </p:spTree>
    <p:extLst>
      <p:ext uri="{BB962C8B-B14F-4D97-AF65-F5344CB8AC3E}">
        <p14:creationId xmlns:p14="http://schemas.microsoft.com/office/powerpoint/2010/main" val="352707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BCC3A-DCCB-456B-B6BC-D2CDC0E077B8}" type="slidenum">
              <a:rPr lang="en-US"/>
              <a:t>‹#›</a:t>
            </a:fld>
            <a:endParaRPr lang="en-US"/>
          </a:p>
        </p:txBody>
      </p:sp>
    </p:spTree>
    <p:extLst>
      <p:ext uri="{BB962C8B-B14F-4D97-AF65-F5344CB8AC3E}">
        <p14:creationId xmlns:p14="http://schemas.microsoft.com/office/powerpoint/2010/main" val="220025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BCC3A-DCCB-456B-B6BC-D2CDC0E077B8}" type="slidenum">
              <a:rPr lang="en-US"/>
              <a:t>‹#›</a:t>
            </a:fld>
            <a:endParaRPr lang="en-US"/>
          </a:p>
        </p:txBody>
      </p:sp>
    </p:spTree>
    <p:extLst>
      <p:ext uri="{BB962C8B-B14F-4D97-AF65-F5344CB8AC3E}">
        <p14:creationId xmlns:p14="http://schemas.microsoft.com/office/powerpoint/2010/main" val="114776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BCC3A-DCCB-456B-B6BC-D2CDC0E077B8}" type="slidenum">
              <a:rPr lang="en-US"/>
              <a:t>‹#›</a:t>
            </a:fld>
            <a:endParaRPr lang="en-US"/>
          </a:p>
        </p:txBody>
      </p:sp>
    </p:spTree>
    <p:extLst>
      <p:ext uri="{BB962C8B-B14F-4D97-AF65-F5344CB8AC3E}">
        <p14:creationId xmlns:p14="http://schemas.microsoft.com/office/powerpoint/2010/main" val="313967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D926BC-8E78-4CCF-A7B2-8DF8460C404D}"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3859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785BE-30D6-45E9-9828-9A90A2D6DF6D}"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1612876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785BE-30D6-45E9-9828-9A90A2D6DF6D}"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36795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785BE-30D6-45E9-9828-9A90A2D6DF6D}"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970809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785BE-30D6-45E9-9828-9A90A2D6DF6D}"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90156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785BE-30D6-45E9-9828-9A90A2D6DF6D}"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2551730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372853-67FE-4B33-8352-7E4108629A36}"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702874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8F43FD-ABDB-43CF-A014-C9419E2A3211}"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83610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250A7-F2AC-4A3A-BAC6-4433188AF404}"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76796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785BE-30D6-45E9-9828-9A90A2D6DF6D}" type="datetime1">
              <a:rPr lang="en-US" smtClean="0"/>
              <a:pPr/>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99714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603B8-852C-4305-A8B5-259A7A1815FE}" type="datetime1">
              <a:rPr lang="en-US" smtClean="0"/>
              <a:pPr/>
              <a:t>8/3/2015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68529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025EA-66B7-4B75-BC7E-E841861BC2EE}" type="datetime1">
              <a:rPr lang="en-US" smtClean="0"/>
              <a:pPr/>
              <a:t>8/3/2015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54428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0C081B-7565-4E7A-9F9F-F1076E2DDB85}" type="datetime1">
              <a:rPr lang="en-US" smtClean="0"/>
              <a:pPr/>
              <a:t>8/3/2015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0690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8/3/2015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550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F08A9-3E88-45E3-A460-6C4313B1A85D}" type="datetime1">
              <a:rPr lang="en-US" smtClean="0"/>
              <a:pPr/>
              <a:t>8/3/2015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05183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1CF1C-1A92-4FD7-820B-88967322F7A9}" type="datetime1">
              <a:rPr lang="en-US" smtClean="0"/>
              <a:pPr/>
              <a:t>8/3/2015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01149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8785BE-30D6-45E9-9828-9A90A2D6DF6D}" type="datetime1">
              <a:rPr lang="en-US" smtClean="0"/>
              <a:pPr/>
              <a:t>8/3/2015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008814255"/>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09800"/>
            <a:ext cx="5334000" cy="1600327"/>
          </a:xfrm>
        </p:spPr>
        <p:txBody>
          <a:bodyPr/>
          <a:lstStyle/>
          <a:p>
            <a:pPr algn="l"/>
            <a:r>
              <a:rPr lang="en-US" sz="13800" dirty="0" smtClean="0">
                <a:latin typeface="Calisto MT" panose="02040603050505030304" pitchFamily="18" charset="0"/>
              </a:rPr>
              <a:t>Mary</a:t>
            </a:r>
            <a:endParaRPr lang="en-US" dirty="0">
              <a:latin typeface="Calisto MT" panose="02040603050505030304" pitchFamily="18" charset="0"/>
            </a:endParaRPr>
          </a:p>
        </p:txBody>
      </p:sp>
      <p:sp>
        <p:nvSpPr>
          <p:cNvPr id="3" name="Subtitle 2"/>
          <p:cNvSpPr>
            <a:spLocks noGrp="1"/>
          </p:cNvSpPr>
          <p:nvPr>
            <p:ph type="subTitle" idx="1"/>
          </p:nvPr>
        </p:nvSpPr>
        <p:spPr/>
        <p:txBody>
          <a:bodyPr>
            <a:noAutofit/>
          </a:bodyPr>
          <a:lstStyle/>
          <a:p>
            <a:r>
              <a:rPr lang="en-US" sz="4800" dirty="0">
                <a:solidFill>
                  <a:schemeClr val="accent1"/>
                </a:solidFill>
                <a:latin typeface="Calisto MT" panose="02040603050505030304" pitchFamily="18" charset="0"/>
                <a:ea typeface="+mj-ea"/>
                <a:cs typeface="+mj-cs"/>
              </a:rPr>
              <a:t>Mediatrix of Grace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409" y="716280"/>
            <a:ext cx="1871991" cy="3474720"/>
          </a:xfrm>
          <a:prstGeom prst="ellipse">
            <a:avLst/>
          </a:prstGeom>
          <a:ln>
            <a:noFill/>
          </a:ln>
          <a:effectLst>
            <a:softEdge rad="112500"/>
          </a:effectLst>
        </p:spPr>
      </p:pic>
    </p:spTree>
    <p:extLst>
      <p:ext uri="{BB962C8B-B14F-4D97-AF65-F5344CB8AC3E}">
        <p14:creationId xmlns:p14="http://schemas.microsoft.com/office/powerpoint/2010/main" val="89789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347713" cy="1320800"/>
          </a:xfrm>
        </p:spPr>
        <p:txBody>
          <a:bodyPr>
            <a:normAutofit/>
          </a:bodyPr>
          <a:lstStyle/>
          <a:p>
            <a:pPr algn="ctr"/>
            <a:r>
              <a:rPr lang="en-US" sz="4400" dirty="0" smtClean="0"/>
              <a:t>Perpetual Virginity</a:t>
            </a:r>
            <a:endParaRPr lang="en-US" sz="4400" dirty="0"/>
          </a:p>
        </p:txBody>
      </p:sp>
      <p:sp>
        <p:nvSpPr>
          <p:cNvPr id="3" name="Content Placeholder 2"/>
          <p:cNvSpPr>
            <a:spLocks noGrp="1"/>
          </p:cNvSpPr>
          <p:nvPr>
            <p:ph idx="1"/>
          </p:nvPr>
        </p:nvSpPr>
        <p:spPr>
          <a:xfrm>
            <a:off x="228600" y="1219200"/>
            <a:ext cx="7010400" cy="3880773"/>
          </a:xfrm>
        </p:spPr>
        <p:txBody>
          <a:bodyPr>
            <a:normAutofit/>
          </a:bodyPr>
          <a:lstStyle/>
          <a:p>
            <a:r>
              <a:rPr lang="en-US" sz="2000" dirty="0" smtClean="0"/>
              <a:t>Mary was a virgin before, during, and after the birth of Jesus. </a:t>
            </a:r>
          </a:p>
          <a:p>
            <a:r>
              <a:rPr lang="en-US" sz="2000" dirty="0" smtClean="0"/>
              <a:t>Jesus was conceived by the power of the Holy Spirit.</a:t>
            </a:r>
          </a:p>
          <a:p>
            <a:r>
              <a:rPr lang="en-US" sz="2000" dirty="0" smtClean="0"/>
              <a:t>Mary is the only woman who can say she is both a virgin and a mother!</a:t>
            </a:r>
          </a:p>
          <a:p>
            <a:r>
              <a:rPr lang="en-US" sz="2000" dirty="0" smtClean="0"/>
              <a:t>This is a beautiful sign of purity and total self-gift.</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336" y="3559336"/>
            <a:ext cx="3200400" cy="3200400"/>
          </a:xfrm>
          <a:prstGeom prst="rect">
            <a:avLst/>
          </a:prstGeom>
          <a:ln>
            <a:noFill/>
          </a:ln>
          <a:effectLst>
            <a:softEdge rad="112500"/>
          </a:effectLst>
        </p:spPr>
      </p:pic>
    </p:spTree>
    <p:extLst>
      <p:ext uri="{BB962C8B-B14F-4D97-AF65-F5344CB8AC3E}">
        <p14:creationId xmlns:p14="http://schemas.microsoft.com/office/powerpoint/2010/main" val="318193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162800" cy="1295400"/>
          </a:xfrm>
        </p:spPr>
        <p:txBody>
          <a:bodyPr>
            <a:normAutofit/>
          </a:bodyPr>
          <a:lstStyle/>
          <a:p>
            <a:pPr algn="ctr"/>
            <a:r>
              <a:rPr lang="en-US" sz="4400" dirty="0" smtClean="0"/>
              <a:t>Assumption into Heaven</a:t>
            </a:r>
            <a:endParaRPr lang="en-US" sz="4400" dirty="0"/>
          </a:p>
        </p:txBody>
      </p:sp>
      <p:sp>
        <p:nvSpPr>
          <p:cNvPr id="3" name="Content Placeholder 2"/>
          <p:cNvSpPr>
            <a:spLocks noGrp="1"/>
          </p:cNvSpPr>
          <p:nvPr>
            <p:ph idx="1"/>
          </p:nvPr>
        </p:nvSpPr>
        <p:spPr>
          <a:xfrm>
            <a:off x="419100" y="2514600"/>
            <a:ext cx="5257800" cy="3880773"/>
          </a:xfrm>
        </p:spPr>
        <p:txBody>
          <a:bodyPr>
            <a:normAutofit/>
          </a:bodyPr>
          <a:lstStyle/>
          <a:p>
            <a:r>
              <a:rPr lang="en-US" sz="2000" dirty="0" smtClean="0"/>
              <a:t>At the end of her earthly life, Mary was taken to heaven, body and soul.</a:t>
            </a:r>
          </a:p>
          <a:p>
            <a:r>
              <a:rPr lang="en-US" sz="2000" dirty="0" smtClean="0"/>
              <a:t>Bodily corruption is an effect of Original Sin</a:t>
            </a:r>
          </a:p>
          <a:p>
            <a:r>
              <a:rPr lang="en-US" sz="2000" dirty="0" smtClean="0"/>
              <a:t>Mary did not experience the effects of Original Sin, so her body is preserved from the corruption of death.</a:t>
            </a: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67400" y="2057400"/>
            <a:ext cx="283464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3690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85" y="449873"/>
            <a:ext cx="6347713" cy="997927"/>
          </a:xfrm>
        </p:spPr>
        <p:txBody>
          <a:bodyPr>
            <a:normAutofit/>
          </a:bodyPr>
          <a:lstStyle/>
          <a:p>
            <a:r>
              <a:rPr lang="en-US" sz="4400" dirty="0" smtClean="0"/>
              <a:t>Theotokos</a:t>
            </a:r>
            <a:endParaRPr lang="en-US" sz="4400" dirty="0"/>
          </a:p>
        </p:txBody>
      </p:sp>
      <p:sp>
        <p:nvSpPr>
          <p:cNvPr id="3" name="Content Placeholder 2"/>
          <p:cNvSpPr>
            <a:spLocks noGrp="1"/>
          </p:cNvSpPr>
          <p:nvPr>
            <p:ph idx="1"/>
          </p:nvPr>
        </p:nvSpPr>
        <p:spPr>
          <a:xfrm>
            <a:off x="533400" y="1770673"/>
            <a:ext cx="6347714" cy="3880773"/>
          </a:xfrm>
        </p:spPr>
        <p:txBody>
          <a:bodyPr>
            <a:normAutofit/>
          </a:bodyPr>
          <a:lstStyle/>
          <a:p>
            <a:r>
              <a:rPr lang="en-US" sz="2000" dirty="0" smtClean="0"/>
              <a:t>In Greek, </a:t>
            </a:r>
            <a:r>
              <a:rPr lang="en-US" sz="2000" dirty="0" err="1" smtClean="0"/>
              <a:t>Theotokos</a:t>
            </a:r>
            <a:r>
              <a:rPr lang="en-US" sz="2000" dirty="0" smtClean="0"/>
              <a:t> = Mother of God</a:t>
            </a:r>
          </a:p>
          <a:p>
            <a:r>
              <a:rPr lang="en-US" sz="2000" dirty="0" smtClean="0"/>
              <a:t>Mary is the Mother of Jesus, who is God the Son.</a:t>
            </a:r>
          </a:p>
          <a:p>
            <a:r>
              <a:rPr lang="en-US" sz="2000" dirty="0" smtClean="0"/>
              <a:t>Jesus received his human nature from Mary.</a:t>
            </a:r>
            <a:endParaRPr lang="en-US" sz="2000" dirty="0"/>
          </a:p>
        </p:txBody>
      </p:sp>
      <p:pic>
        <p:nvPicPr>
          <p:cNvPr id="1028" name="Picture 4" descr="http://sf.goarch.org/assets/meditations/2012-05-theoto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581" y="3505200"/>
            <a:ext cx="4389120" cy="292608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3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6347713" cy="990600"/>
          </a:xfrm>
        </p:spPr>
        <p:txBody>
          <a:bodyPr>
            <a:normAutofit/>
          </a:bodyPr>
          <a:lstStyle/>
          <a:p>
            <a:r>
              <a:rPr lang="en-US" sz="4400" dirty="0" smtClean="0"/>
              <a:t>Consecration to Mary</a:t>
            </a:r>
            <a:endParaRPr lang="en-US" sz="4400" dirty="0"/>
          </a:p>
        </p:txBody>
      </p:sp>
      <p:sp>
        <p:nvSpPr>
          <p:cNvPr id="3" name="Content Placeholder 2"/>
          <p:cNvSpPr>
            <a:spLocks noGrp="1"/>
          </p:cNvSpPr>
          <p:nvPr>
            <p:ph idx="1"/>
          </p:nvPr>
        </p:nvSpPr>
        <p:spPr>
          <a:xfrm>
            <a:off x="3761847" y="3098676"/>
            <a:ext cx="4924954" cy="3194973"/>
          </a:xfrm>
          <a:solidFill>
            <a:schemeClr val="bg1">
              <a:lumMod val="95000"/>
            </a:schemeClr>
          </a:solidFill>
        </p:spPr>
        <p:txBody>
          <a:bodyPr>
            <a:normAutofit lnSpcReduction="10000"/>
          </a:bodyPr>
          <a:lstStyle/>
          <a:p>
            <a:r>
              <a:rPr lang="en-US" dirty="0" smtClean="0"/>
              <a:t>Lessons from </a:t>
            </a:r>
            <a:r>
              <a:rPr lang="en-US" i="1" dirty="0" smtClean="0"/>
              <a:t>True Devotion to Mary</a:t>
            </a:r>
            <a:r>
              <a:rPr lang="en-US" dirty="0" smtClean="0"/>
              <a:t>, by St. Louis de Montfort</a:t>
            </a:r>
          </a:p>
          <a:p>
            <a:r>
              <a:rPr lang="en-US" dirty="0" smtClean="0"/>
              <a:t>Mary loves you: “She loves them more tenderly, more tenderly than all the others in the world together. Take the love of all the mothers of the world for their children. Pour all that love into the heart of one mother for an only child…Yet Mary’s love for each of her children has more tenderness than the love of that mother for her child.”</a:t>
            </a:r>
            <a:endParaRPr lang="en-US" dirty="0"/>
          </a:p>
        </p:txBody>
      </p:sp>
      <p:pic>
        <p:nvPicPr>
          <p:cNvPr id="2052" name="Picture 4" descr="http://media-cache-ak0.pinimg.com/736x/5b/fe/8f/5bfe8f3a3b56ef2c4c6557e133a983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98676"/>
            <a:ext cx="3439235" cy="34392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 y="1539289"/>
            <a:ext cx="6629400" cy="15593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A sign of absolute trust in the motherly, loving concern of Mary for the Church and for us individually</a:t>
            </a:r>
          </a:p>
          <a:p>
            <a:r>
              <a:rPr lang="en-US" dirty="0" smtClean="0"/>
              <a:t>When we trust Mary completely, she will most certainly care for our spiritual and temporal concerns</a:t>
            </a:r>
          </a:p>
        </p:txBody>
      </p:sp>
    </p:spTree>
    <p:extLst>
      <p:ext uri="{BB962C8B-B14F-4D97-AF65-F5344CB8AC3E}">
        <p14:creationId xmlns:p14="http://schemas.microsoft.com/office/powerpoint/2010/main" val="4120856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5600700" cy="914400"/>
          </a:xfrm>
        </p:spPr>
        <p:txBody>
          <a:bodyPr>
            <a:normAutofit/>
          </a:bodyPr>
          <a:lstStyle/>
          <a:p>
            <a:pPr algn="ctr"/>
            <a:r>
              <a:rPr lang="en-US" sz="4000" dirty="0" smtClean="0"/>
              <a:t>Consecration to Mary</a:t>
            </a:r>
            <a:endParaRPr lang="en-US" sz="4000" dirty="0"/>
          </a:p>
        </p:txBody>
      </p:sp>
      <p:sp>
        <p:nvSpPr>
          <p:cNvPr id="3" name="Content Placeholder 2"/>
          <p:cNvSpPr>
            <a:spLocks noGrp="1"/>
          </p:cNvSpPr>
          <p:nvPr>
            <p:ph idx="1"/>
          </p:nvPr>
        </p:nvSpPr>
        <p:spPr>
          <a:xfrm>
            <a:off x="190500" y="1460500"/>
            <a:ext cx="5257800" cy="4968240"/>
          </a:xfrm>
        </p:spPr>
        <p:txBody>
          <a:bodyPr/>
          <a:lstStyle/>
          <a:p>
            <a:pPr marL="0" indent="0">
              <a:buNone/>
            </a:pPr>
            <a:r>
              <a:rPr lang="en-US" i="1" dirty="0" smtClean="0"/>
              <a:t>True Devotion to Mary</a:t>
            </a:r>
            <a:r>
              <a:rPr lang="en-US" dirty="0" smtClean="0"/>
              <a:t>, St. Louis de Montfort</a:t>
            </a:r>
          </a:p>
          <a:p>
            <a:r>
              <a:rPr lang="en-US" dirty="0" smtClean="0"/>
              <a:t>Mary provides for all your needs: “She provides them with everything they need for body and soul.”</a:t>
            </a:r>
          </a:p>
          <a:p>
            <a:r>
              <a:rPr lang="en-US" dirty="0" smtClean="0"/>
              <a:t>Mary leads and guides you: “How could a child that follows such a mother and such an enlightened guide as Mary take the wrong path to heaven? Follow her and you cannot go wrong.”</a:t>
            </a:r>
          </a:p>
          <a:p>
            <a:r>
              <a:rPr lang="en-US" dirty="0" smtClean="0"/>
              <a:t>Mary intercedes for you: “The fifth and greatest service which this loving Mother renders her faithful followers is to intercede for them with the Son. She appeases him with her prayers, brings her servants into closest union with him and maintains that union.”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685800"/>
            <a:ext cx="3630862" cy="5577840"/>
          </a:xfrm>
          <a:prstGeom prst="rect">
            <a:avLst/>
          </a:prstGeom>
          <a:ln>
            <a:noFill/>
          </a:ln>
          <a:effectLst>
            <a:softEdge rad="112500"/>
          </a:effectLst>
        </p:spPr>
      </p:pic>
    </p:spTree>
    <p:extLst>
      <p:ext uri="{BB962C8B-B14F-4D97-AF65-F5344CB8AC3E}">
        <p14:creationId xmlns:p14="http://schemas.microsoft.com/office/powerpoint/2010/main" val="3772591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Activities</a:t>
            </a:r>
            <a:endParaRPr lang="en-US" sz="4400" dirty="0"/>
          </a:p>
        </p:txBody>
      </p:sp>
      <p:sp>
        <p:nvSpPr>
          <p:cNvPr id="3" name="Content Placeholder 2"/>
          <p:cNvSpPr>
            <a:spLocks noGrp="1"/>
          </p:cNvSpPr>
          <p:nvPr>
            <p:ph idx="1"/>
          </p:nvPr>
        </p:nvSpPr>
        <p:spPr>
          <a:xfrm>
            <a:off x="609599" y="1717038"/>
            <a:ext cx="6347714" cy="3880773"/>
          </a:xfrm>
        </p:spPr>
        <p:txBody>
          <a:bodyPr/>
          <a:lstStyle/>
          <a:p>
            <a:r>
              <a:rPr lang="en-US" dirty="0" smtClean="0"/>
              <a:t>Act </a:t>
            </a:r>
            <a:r>
              <a:rPr lang="en-US" dirty="0"/>
              <a:t>out Revelation 12 where Mary is chased by the dragon. Explain Mary’s power of intercession and her motherhood to us through this story</a:t>
            </a:r>
            <a:r>
              <a:rPr lang="en-US" dirty="0" smtClean="0"/>
              <a:t>.</a:t>
            </a:r>
          </a:p>
          <a:p>
            <a:r>
              <a:rPr lang="en-US" dirty="0" smtClean="0"/>
              <a:t> </a:t>
            </a:r>
            <a:r>
              <a:rPr lang="en-US" dirty="0"/>
              <a:t>Look up pictures of Mary together on the internet and have each student select their favorite. Talk about why they like the pictures. </a:t>
            </a:r>
            <a:endParaRPr lang="en-US" dirty="0" smtClean="0"/>
          </a:p>
          <a:p>
            <a:r>
              <a:rPr lang="en-US" dirty="0" smtClean="0"/>
              <a:t>Pray </a:t>
            </a:r>
            <a:r>
              <a:rPr lang="en-US" dirty="0"/>
              <a:t>to the heart room prayer to Mary.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955" y="4343400"/>
            <a:ext cx="4191000" cy="20611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5551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Mary’s Motherhood</a:t>
            </a:r>
            <a:endParaRPr lang="en-US" dirty="0"/>
          </a:p>
        </p:txBody>
      </p:sp>
      <p:sp>
        <p:nvSpPr>
          <p:cNvPr id="3" name="Content Placeholder 2"/>
          <p:cNvSpPr>
            <a:spLocks noGrp="1"/>
          </p:cNvSpPr>
          <p:nvPr>
            <p:ph idx="1"/>
          </p:nvPr>
        </p:nvSpPr>
        <p:spPr>
          <a:xfrm>
            <a:off x="1143000" y="2850503"/>
            <a:ext cx="5638800" cy="3412814"/>
          </a:xfrm>
        </p:spPr>
        <p:txBody>
          <a:bodyPr>
            <a:normAutofit/>
          </a:bodyPr>
          <a:lstStyle/>
          <a:p>
            <a:r>
              <a:rPr lang="en-US" sz="2000" dirty="0" smtClean="0"/>
              <a:t>Jesus gave Mary to be the mother </a:t>
            </a:r>
            <a:r>
              <a:rPr lang="en-US" sz="2000" dirty="0"/>
              <a:t> </a:t>
            </a:r>
            <a:r>
              <a:rPr lang="en-US" sz="2000" dirty="0" smtClean="0"/>
              <a:t>                    of the Church and our mother.</a:t>
            </a:r>
          </a:p>
          <a:p>
            <a:r>
              <a:rPr lang="en-US" sz="2000" dirty="0" smtClean="0"/>
              <a:t>Mary’s special privileges:</a:t>
            </a:r>
          </a:p>
          <a:p>
            <a:pPr lvl="1"/>
            <a:r>
              <a:rPr lang="en-US" sz="1800" dirty="0" smtClean="0"/>
              <a:t>Mediatrix of grace</a:t>
            </a:r>
          </a:p>
          <a:p>
            <a:pPr lvl="1"/>
            <a:r>
              <a:rPr lang="en-US" sz="1800" dirty="0" smtClean="0"/>
              <a:t>Immaculate Conception</a:t>
            </a:r>
          </a:p>
          <a:p>
            <a:pPr lvl="1"/>
            <a:r>
              <a:rPr lang="en-US" sz="1800" dirty="0" smtClean="0"/>
              <a:t>Perpetual virginity</a:t>
            </a:r>
          </a:p>
          <a:p>
            <a:pPr lvl="1"/>
            <a:r>
              <a:rPr lang="en-US" sz="1800" dirty="0" smtClean="0"/>
              <a:t>Assumption</a:t>
            </a:r>
          </a:p>
          <a:p>
            <a:r>
              <a:rPr lang="en-US" sz="2000" dirty="0" smtClean="0"/>
              <a:t>Consecration to Mary</a:t>
            </a:r>
            <a:endParaRPr lang="en-US" sz="2000" dirty="0"/>
          </a:p>
        </p:txBody>
      </p:sp>
      <p:sp>
        <p:nvSpPr>
          <p:cNvPr id="7" name="Oval 6"/>
          <p:cNvSpPr/>
          <p:nvPr/>
        </p:nvSpPr>
        <p:spPr>
          <a:xfrm>
            <a:off x="609599" y="1567644"/>
            <a:ext cx="4038601" cy="113191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1687487"/>
            <a:ext cx="2510624"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solidFill>
                  <a:srgbClr val="33CC33"/>
                </a:solidFill>
                <a:effectLst>
                  <a:innerShdw blurRad="177800">
                    <a:schemeClr val="accent3">
                      <a:lumMod val="50000"/>
                    </a:schemeClr>
                  </a:innerShdw>
                </a:effectLst>
              </a:rPr>
              <a:t>POINTS</a:t>
            </a:r>
            <a:endParaRPr lang="en-US" sz="5400" b="1" cap="none" spc="0" dirty="0">
              <a:ln w="12700">
                <a:solidFill>
                  <a:schemeClr val="accent3">
                    <a:lumMod val="50000"/>
                  </a:schemeClr>
                </a:solidFill>
                <a:prstDash val="solid"/>
              </a:ln>
              <a:solidFill>
                <a:srgbClr val="33CC33"/>
              </a:solidFill>
              <a:effectLst>
                <a:innerShdw blurRad="177800">
                  <a:schemeClr val="accent3">
                    <a:lumMod val="50000"/>
                  </a:schemeClr>
                </a:innerShdw>
              </a:effectLs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8200" y="1447801"/>
            <a:ext cx="8382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964" y="2930947"/>
            <a:ext cx="2217672" cy="297896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333341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914400"/>
          </a:xfrm>
          <a:solidFill>
            <a:schemeClr val="bg1">
              <a:lumMod val="95000"/>
            </a:schemeClr>
          </a:solidFill>
        </p:spPr>
        <p:txBody>
          <a:bodyPr/>
          <a:lstStyle/>
          <a:p>
            <a:pPr algn="ctr"/>
            <a:r>
              <a:rPr lang="en-US" dirty="0"/>
              <a:t>Jesus gives Mary to us to be our Mother</a:t>
            </a:r>
          </a:p>
        </p:txBody>
      </p:sp>
      <p:sp>
        <p:nvSpPr>
          <p:cNvPr id="3" name="Content Placeholder 2"/>
          <p:cNvSpPr>
            <a:spLocks noGrp="1"/>
          </p:cNvSpPr>
          <p:nvPr>
            <p:ph idx="1"/>
          </p:nvPr>
        </p:nvSpPr>
        <p:spPr>
          <a:xfrm>
            <a:off x="4191000" y="1922818"/>
            <a:ext cx="4724400" cy="3880773"/>
          </a:xfrm>
          <a:solidFill>
            <a:schemeClr val="bg1">
              <a:lumMod val="95000"/>
            </a:schemeClr>
          </a:solidFill>
        </p:spPr>
        <p:txBody>
          <a:bodyPr>
            <a:normAutofit/>
          </a:bodyPr>
          <a:lstStyle/>
          <a:p>
            <a:r>
              <a:rPr lang="en-US" sz="2400" dirty="0" smtClean="0"/>
              <a:t>Read John 19:16-27</a:t>
            </a:r>
          </a:p>
          <a:p>
            <a:r>
              <a:rPr lang="en-US" sz="2400" dirty="0" smtClean="0"/>
              <a:t>Mary is at the foot of the Cross with John the Apostle</a:t>
            </a:r>
          </a:p>
          <a:p>
            <a:r>
              <a:rPr lang="en-US" sz="2400" dirty="0" smtClean="0"/>
              <a:t>“Woman, behold your son…</a:t>
            </a:r>
          </a:p>
          <a:p>
            <a:r>
              <a:rPr lang="en-US" sz="2400" dirty="0" smtClean="0"/>
              <a:t>…behold your Mother.” </a:t>
            </a:r>
          </a:p>
          <a:p>
            <a:r>
              <a:rPr lang="en-US" sz="2400" dirty="0" smtClean="0"/>
              <a:t>John represents all of us</a:t>
            </a:r>
          </a:p>
          <a:p>
            <a:pPr lvl="1"/>
            <a:r>
              <a:rPr lang="en-US" sz="2200" dirty="0" smtClean="0"/>
              <a:t>Mary is given to each of us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0440" y="1767704"/>
            <a:ext cx="3828160" cy="4191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9844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47713" cy="1320800"/>
          </a:xfrm>
        </p:spPr>
        <p:txBody>
          <a:bodyPr/>
          <a:lstStyle/>
          <a:p>
            <a:r>
              <a:rPr lang="en-US" dirty="0" smtClean="0"/>
              <a:t>“</a:t>
            </a:r>
            <a:r>
              <a:rPr lang="en-US" u="sng" dirty="0" smtClean="0"/>
              <a:t>Woman</a:t>
            </a:r>
            <a:r>
              <a:rPr lang="en-US" dirty="0" smtClean="0"/>
              <a:t>, behold your son.”</a:t>
            </a:r>
            <a:endParaRPr lang="en-US" dirty="0"/>
          </a:p>
        </p:txBody>
      </p:sp>
      <p:sp>
        <p:nvSpPr>
          <p:cNvPr id="3" name="Content Placeholder 2"/>
          <p:cNvSpPr>
            <a:spLocks noGrp="1"/>
          </p:cNvSpPr>
          <p:nvPr>
            <p:ph idx="1"/>
          </p:nvPr>
        </p:nvSpPr>
        <p:spPr>
          <a:xfrm>
            <a:off x="228600" y="1066800"/>
            <a:ext cx="8633714" cy="3880773"/>
          </a:xfrm>
          <a:solidFill>
            <a:schemeClr val="bg1">
              <a:lumMod val="95000"/>
            </a:schemeClr>
          </a:solidFill>
        </p:spPr>
        <p:txBody>
          <a:bodyPr>
            <a:normAutofit/>
          </a:bodyPr>
          <a:lstStyle/>
          <a:p>
            <a:r>
              <a:rPr lang="en-US" dirty="0" smtClean="0"/>
              <a:t>Why did Jesus call Mary, “Woman”?</a:t>
            </a:r>
          </a:p>
          <a:p>
            <a:r>
              <a:rPr lang="en-US" dirty="0" smtClean="0"/>
              <a:t>He did this another time…at the wedding at Cana (John 2:1-11).</a:t>
            </a:r>
          </a:p>
          <a:p>
            <a:pPr lvl="1"/>
            <a:r>
              <a:rPr lang="en-US" dirty="0" smtClean="0"/>
              <a:t>This reminds us of Eve, who is also identified as “woman.”</a:t>
            </a:r>
          </a:p>
          <a:p>
            <a:pPr lvl="1"/>
            <a:r>
              <a:rPr lang="en-US" dirty="0" smtClean="0"/>
              <a:t>Jesus is the New Adam, who by his act of obedience restores the grace lost by Adam’s disobedience.</a:t>
            </a:r>
          </a:p>
          <a:p>
            <a:pPr lvl="1"/>
            <a:r>
              <a:rPr lang="en-US" dirty="0" smtClean="0"/>
              <a:t>Mary, as the New Eve, is united with the New Adam.</a:t>
            </a:r>
          </a:p>
          <a:p>
            <a:pPr lvl="1"/>
            <a:r>
              <a:rPr lang="en-US" dirty="0" smtClean="0"/>
              <a:t>Her </a:t>
            </a:r>
            <a:r>
              <a:rPr lang="en-US" u="sng" dirty="0" smtClean="0"/>
              <a:t>yes</a:t>
            </a:r>
            <a:r>
              <a:rPr lang="en-US" dirty="0" smtClean="0"/>
              <a:t> (fiat) allowed Christ to be born of her to restore grace to the world.</a:t>
            </a:r>
          </a:p>
          <a:p>
            <a:pPr lvl="1"/>
            <a:r>
              <a:rPr lang="en-US" dirty="0" smtClean="0"/>
              <a:t>Mary is Mother of us all by the order of grace, just as Eve is the mother of all by the order of nature.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8577" y="4191000"/>
            <a:ext cx="3413760" cy="256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18363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04" y="217130"/>
            <a:ext cx="6347713" cy="884883"/>
          </a:xfrm>
        </p:spPr>
        <p:txBody>
          <a:bodyPr/>
          <a:lstStyle/>
          <a:p>
            <a:r>
              <a:rPr lang="en-US" dirty="0" smtClean="0"/>
              <a:t>Mary’s Motherhood</a:t>
            </a:r>
            <a:endParaRPr lang="en-US" dirty="0"/>
          </a:p>
        </p:txBody>
      </p:sp>
      <p:sp>
        <p:nvSpPr>
          <p:cNvPr id="3" name="Content Placeholder 2"/>
          <p:cNvSpPr>
            <a:spLocks noGrp="1"/>
          </p:cNvSpPr>
          <p:nvPr>
            <p:ph idx="1"/>
          </p:nvPr>
        </p:nvSpPr>
        <p:spPr>
          <a:xfrm>
            <a:off x="152399" y="1447800"/>
            <a:ext cx="6705601" cy="2819400"/>
          </a:xfrm>
        </p:spPr>
        <p:txBody>
          <a:bodyPr>
            <a:normAutofit/>
          </a:bodyPr>
          <a:lstStyle/>
          <a:p>
            <a:r>
              <a:rPr lang="en-US" dirty="0" smtClean="0"/>
              <a:t>We all have mothers who give us the gift of human life.</a:t>
            </a:r>
          </a:p>
          <a:p>
            <a:r>
              <a:rPr lang="en-US" dirty="0" smtClean="0"/>
              <a:t>Mary is a spiritual mother who gives us access to divine life through grace.</a:t>
            </a:r>
          </a:p>
          <a:p>
            <a:r>
              <a:rPr lang="en-US" dirty="0" smtClean="0"/>
              <a:t>John </a:t>
            </a:r>
            <a:r>
              <a:rPr lang="en-US" dirty="0"/>
              <a:t>took Mary into his home. </a:t>
            </a:r>
          </a:p>
          <a:p>
            <a:pPr lvl="1"/>
            <a:r>
              <a:rPr lang="en-US" dirty="0"/>
              <a:t>How can we take Mary into our homes</a:t>
            </a:r>
            <a:r>
              <a:rPr lang="en-US" dirty="0" smtClean="0"/>
              <a:t>?</a:t>
            </a:r>
          </a:p>
          <a:p>
            <a:pPr lvl="1"/>
            <a:r>
              <a:rPr lang="en-US" dirty="0" smtClean="0"/>
              <a:t>How can we take Mary into our hearts?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381" y="217130"/>
            <a:ext cx="2249292" cy="3383280"/>
          </a:xfrm>
          <a:prstGeom prst="rect">
            <a:avLst/>
          </a:prstGeom>
          <a:ln>
            <a:noFill/>
          </a:ln>
          <a:effectLst>
            <a:softEdge rad="112500"/>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86018" y="4114800"/>
            <a:ext cx="2803792" cy="2194560"/>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38" y="4114800"/>
            <a:ext cx="2925090" cy="2194560"/>
          </a:xfrm>
          <a:prstGeom prst="rect">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03458" y="3731980"/>
            <a:ext cx="2697618" cy="2560320"/>
          </a:xfrm>
          <a:prstGeom prst="rect">
            <a:avLst/>
          </a:prstGeom>
          <a:ln>
            <a:noFill/>
          </a:ln>
          <a:effectLst>
            <a:softEdge rad="112500"/>
          </a:effectLst>
        </p:spPr>
      </p:pic>
    </p:spTree>
    <p:extLst>
      <p:ext uri="{BB962C8B-B14F-4D97-AF65-F5344CB8AC3E}">
        <p14:creationId xmlns:p14="http://schemas.microsoft.com/office/powerpoint/2010/main" val="225441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1236"/>
            <a:ext cx="6347713" cy="884883"/>
          </a:xfrm>
        </p:spPr>
        <p:txBody>
          <a:bodyPr/>
          <a:lstStyle/>
          <a:p>
            <a:pPr algn="ctr"/>
            <a:r>
              <a:rPr lang="en-US" dirty="0" smtClean="0"/>
              <a:t>Mary’s Motherhood</a:t>
            </a:r>
            <a:endParaRPr lang="en-US" dirty="0"/>
          </a:p>
        </p:txBody>
      </p:sp>
      <p:sp>
        <p:nvSpPr>
          <p:cNvPr id="3" name="Content Placeholder 2"/>
          <p:cNvSpPr>
            <a:spLocks noGrp="1"/>
          </p:cNvSpPr>
          <p:nvPr>
            <p:ph idx="1"/>
          </p:nvPr>
        </p:nvSpPr>
        <p:spPr>
          <a:xfrm>
            <a:off x="366216" y="1197644"/>
            <a:ext cx="7558584" cy="1926556"/>
          </a:xfrm>
          <a:solidFill>
            <a:schemeClr val="bg1">
              <a:lumMod val="95000"/>
            </a:schemeClr>
          </a:solidFill>
        </p:spPr>
        <p:txBody>
          <a:bodyPr>
            <a:noAutofit/>
          </a:bodyPr>
          <a:lstStyle/>
          <a:p>
            <a:r>
              <a:rPr lang="en-US" sz="2000" dirty="0" smtClean="0"/>
              <a:t>When we love someone, we strive to share his loves, interests, experiences, etc.</a:t>
            </a:r>
          </a:p>
          <a:p>
            <a:r>
              <a:rPr lang="en-US" sz="2000" dirty="0" smtClean="0"/>
              <a:t>We love God and know that he loves Mary.</a:t>
            </a:r>
          </a:p>
          <a:p>
            <a:r>
              <a:rPr lang="en-US" sz="2000" dirty="0" smtClean="0"/>
              <a:t>Thus, we, too, should strive to know and love his Mother.</a:t>
            </a:r>
          </a:p>
        </p:txBody>
      </p:sp>
      <p:sp>
        <p:nvSpPr>
          <p:cNvPr id="9" name="Content Placeholder 2"/>
          <p:cNvSpPr txBox="1">
            <a:spLocks/>
          </p:cNvSpPr>
          <p:nvPr/>
        </p:nvSpPr>
        <p:spPr>
          <a:xfrm>
            <a:off x="381000" y="3430190"/>
            <a:ext cx="5638800" cy="3123010"/>
          </a:xfrm>
          <a:prstGeom prst="rect">
            <a:avLst/>
          </a:prstGeom>
          <a:solidFill>
            <a:schemeClr val="bg1">
              <a:lumMod val="9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Love and devotion to Mary is truly Christian. </a:t>
            </a:r>
          </a:p>
          <a:p>
            <a:r>
              <a:rPr lang="en-US" sz="2000" dirty="0" smtClean="0"/>
              <a:t>Mary is not worshipped, but is given the highest devotion or veneration among the saints.</a:t>
            </a:r>
          </a:p>
          <a:p>
            <a:r>
              <a:rPr lang="en-US" sz="2000" dirty="0" smtClean="0"/>
              <a:t>Mary is honored because of her faithfulness to God!</a:t>
            </a:r>
          </a:p>
          <a:p>
            <a:r>
              <a:rPr lang="en-US" sz="2000" dirty="0" smtClean="0"/>
              <a:t>Mary is an example and guide for us on our journey to heaven.</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322320"/>
            <a:ext cx="2349069" cy="292608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26224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477000" cy="1437814"/>
          </a:xfrm>
        </p:spPr>
        <p:txBody>
          <a:bodyPr>
            <a:normAutofit/>
          </a:bodyPr>
          <a:lstStyle/>
          <a:p>
            <a:r>
              <a:rPr lang="en-US" sz="6600" dirty="0" smtClean="0"/>
              <a:t>Mary’s privileges</a:t>
            </a:r>
            <a:endParaRPr lang="en-US" sz="6600" dirty="0"/>
          </a:p>
        </p:txBody>
      </p:sp>
      <p:sp>
        <p:nvSpPr>
          <p:cNvPr id="3" name="Content Placeholder 2"/>
          <p:cNvSpPr>
            <a:spLocks noGrp="1"/>
          </p:cNvSpPr>
          <p:nvPr>
            <p:ph idx="1"/>
          </p:nvPr>
        </p:nvSpPr>
        <p:spPr>
          <a:xfrm>
            <a:off x="762000" y="2438400"/>
            <a:ext cx="6347714" cy="3880773"/>
          </a:xfrm>
        </p:spPr>
        <p:txBody>
          <a:bodyPr>
            <a:normAutofit/>
          </a:bodyPr>
          <a:lstStyle/>
          <a:p>
            <a:r>
              <a:rPr lang="en-US" sz="2400" dirty="0" smtClean="0"/>
              <a:t>Mediatrix of grace</a:t>
            </a:r>
          </a:p>
          <a:p>
            <a:r>
              <a:rPr lang="en-US" sz="2400" dirty="0" smtClean="0"/>
              <a:t>Immaculate Conception</a:t>
            </a:r>
          </a:p>
          <a:p>
            <a:r>
              <a:rPr lang="en-US" sz="2400" dirty="0" smtClean="0"/>
              <a:t>Perpetual virginity</a:t>
            </a:r>
          </a:p>
          <a:p>
            <a:r>
              <a:rPr lang="en-US" sz="2400" dirty="0" smtClean="0"/>
              <a:t>Assumption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29946"/>
            <a:ext cx="3395258" cy="3383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5404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143000"/>
            <a:ext cx="5357113" cy="1016758"/>
          </a:xfrm>
          <a:solidFill>
            <a:schemeClr val="bg1">
              <a:lumMod val="95000"/>
            </a:schemeClr>
          </a:solidFill>
        </p:spPr>
        <p:txBody>
          <a:bodyPr>
            <a:normAutofit/>
          </a:bodyPr>
          <a:lstStyle/>
          <a:p>
            <a:pPr algn="ctr"/>
            <a:r>
              <a:rPr lang="en-US" sz="4800" dirty="0" smtClean="0"/>
              <a:t>Mediatrix of grace</a:t>
            </a:r>
            <a:endParaRPr lang="en-US" sz="4800" dirty="0"/>
          </a:p>
        </p:txBody>
      </p:sp>
      <p:sp>
        <p:nvSpPr>
          <p:cNvPr id="3" name="Content Placeholder 2"/>
          <p:cNvSpPr>
            <a:spLocks noGrp="1"/>
          </p:cNvSpPr>
          <p:nvPr>
            <p:ph idx="1"/>
          </p:nvPr>
        </p:nvSpPr>
        <p:spPr>
          <a:xfrm>
            <a:off x="609600" y="2885364"/>
            <a:ext cx="7315200" cy="3880773"/>
          </a:xfrm>
        </p:spPr>
        <p:txBody>
          <a:bodyPr/>
          <a:lstStyle/>
          <a:p>
            <a:r>
              <a:rPr lang="en-US" sz="2000" dirty="0" smtClean="0"/>
              <a:t>This means she is the </a:t>
            </a:r>
            <a:r>
              <a:rPr lang="en-US" sz="3200" b="1" u="sng" dirty="0" smtClean="0"/>
              <a:t>channel </a:t>
            </a:r>
            <a:r>
              <a:rPr lang="en-US" sz="2000" dirty="0" smtClean="0"/>
              <a:t>of grace. </a:t>
            </a:r>
          </a:p>
          <a:p>
            <a:r>
              <a:rPr lang="en-US" sz="2000" dirty="0" smtClean="0"/>
              <a:t>She does this in two ways:</a:t>
            </a:r>
          </a:p>
          <a:p>
            <a:pPr lvl="1"/>
            <a:r>
              <a:rPr lang="en-US" sz="1800" dirty="0" smtClean="0"/>
              <a:t>Through Mary, Christ, the source of all grace, came into the world.</a:t>
            </a:r>
          </a:p>
          <a:p>
            <a:pPr lvl="1"/>
            <a:r>
              <a:rPr lang="en-US" sz="1800" dirty="0" smtClean="0"/>
              <a:t>Mary prays for us and asks Jesus to give us all that we need</a:t>
            </a:r>
            <a:r>
              <a:rPr lang="en-US" sz="1800" dirty="0"/>
              <a:t>. </a:t>
            </a:r>
            <a:endParaRPr lang="en-US" sz="1800" dirty="0" smtClean="0"/>
          </a:p>
          <a:p>
            <a:r>
              <a:rPr lang="en-US" sz="2000" dirty="0" smtClean="0"/>
              <a:t>Jesus gives graces to us through Mary.</a:t>
            </a:r>
            <a:endParaRPr lang="en-US" sz="2000" dirty="0"/>
          </a:p>
          <a:p>
            <a:r>
              <a:rPr lang="en-US" sz="2000" dirty="0"/>
              <a:t>Mary has a special ability to intercede for us.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3" y="145576"/>
            <a:ext cx="316929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21682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3" y="3886200"/>
            <a:ext cx="8786109" cy="2555414"/>
          </a:xfrm>
          <a:solidFill>
            <a:schemeClr val="bg1">
              <a:lumMod val="95000"/>
            </a:schemeClr>
          </a:solidFill>
        </p:spPr>
        <p:txBody>
          <a:bodyPr>
            <a:normAutofit/>
          </a:bodyPr>
          <a:lstStyle/>
          <a:p>
            <a:r>
              <a:rPr lang="en-US" sz="2000" dirty="0"/>
              <a:t>God applied the grace won by Christ on the cross to Mary in anticipation of </a:t>
            </a:r>
            <a:r>
              <a:rPr lang="en-US" sz="2000" dirty="0" smtClean="0"/>
              <a:t>her </a:t>
            </a:r>
            <a:r>
              <a:rPr lang="en-US" sz="2000" dirty="0"/>
              <a:t>yes (or </a:t>
            </a:r>
            <a:r>
              <a:rPr lang="en-US" sz="2000" i="1" dirty="0"/>
              <a:t>fiat</a:t>
            </a:r>
            <a:r>
              <a:rPr lang="en-US" sz="2000" dirty="0"/>
              <a:t>) </a:t>
            </a:r>
            <a:endParaRPr lang="en-US" sz="2000" dirty="0" smtClean="0"/>
          </a:p>
          <a:p>
            <a:r>
              <a:rPr lang="en-US" sz="2000" dirty="0" smtClean="0"/>
              <a:t>With </a:t>
            </a:r>
            <a:r>
              <a:rPr lang="en-US" sz="2000" dirty="0"/>
              <a:t>God, there is no time</a:t>
            </a:r>
            <a:r>
              <a:rPr lang="en-US" sz="2000" dirty="0" smtClean="0"/>
              <a:t>!</a:t>
            </a:r>
            <a:endParaRPr lang="en-US" sz="2000" dirty="0"/>
          </a:p>
          <a:p>
            <a:r>
              <a:rPr lang="en-US" sz="2000" dirty="0" smtClean="0"/>
              <a:t>Mary was not only immaculately conceived, she never once committed an actual/personal sin. </a:t>
            </a:r>
          </a:p>
          <a:p>
            <a:r>
              <a:rPr lang="en-US" sz="2000" dirty="0" smtClean="0"/>
              <a:t>She was always free from the stain of sin.</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4" y="152400"/>
            <a:ext cx="2686504" cy="3566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590800" y="376368"/>
            <a:ext cx="6347713" cy="919032"/>
          </a:xfrm>
          <a:solidFill>
            <a:schemeClr val="bg1">
              <a:lumMod val="95000"/>
            </a:schemeClr>
          </a:solidFill>
        </p:spPr>
        <p:txBody>
          <a:bodyPr>
            <a:normAutofit/>
          </a:bodyPr>
          <a:lstStyle/>
          <a:p>
            <a:pPr algn="ctr"/>
            <a:r>
              <a:rPr lang="en-US" sz="4400" dirty="0" smtClean="0"/>
              <a:t>Immaculate Conception</a:t>
            </a:r>
            <a:endParaRPr lang="en-US" sz="4400" dirty="0"/>
          </a:p>
        </p:txBody>
      </p:sp>
      <p:sp>
        <p:nvSpPr>
          <p:cNvPr id="5" name="Content Placeholder 2"/>
          <p:cNvSpPr txBox="1">
            <a:spLocks/>
          </p:cNvSpPr>
          <p:nvPr/>
        </p:nvSpPr>
        <p:spPr>
          <a:xfrm>
            <a:off x="3047999" y="1408214"/>
            <a:ext cx="5890514" cy="2514599"/>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Mary was full of grace and free from the stain of Original Sin from the first moment of her life (at conception).</a:t>
            </a:r>
          </a:p>
          <a:p>
            <a:r>
              <a:rPr lang="en-US" sz="2000" dirty="0" smtClean="0"/>
              <a:t>Gabriel greeted her by saying: “Hail, full of grace” (Lk. 1:28).</a:t>
            </a:r>
          </a:p>
          <a:p>
            <a:r>
              <a:rPr lang="en-US" sz="2000" dirty="0" smtClean="0"/>
              <a:t>Jesus is the source of all grace, which he won on the Cross.</a:t>
            </a:r>
          </a:p>
        </p:txBody>
      </p:sp>
    </p:spTree>
    <p:extLst>
      <p:ext uri="{BB962C8B-B14F-4D97-AF65-F5344CB8AC3E}">
        <p14:creationId xmlns:p14="http://schemas.microsoft.com/office/powerpoint/2010/main" val="3340074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1396</TotalTime>
  <Words>1040</Words>
  <Application>Microsoft Office PowerPoint</Application>
  <PresentationFormat>On-screen Show (4:3)</PresentationFormat>
  <Paragraphs>93</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Mary</vt:lpstr>
      <vt:lpstr>Mary’s Motherhood</vt:lpstr>
      <vt:lpstr>Jesus gives Mary to us to be our Mother</vt:lpstr>
      <vt:lpstr>“Woman, behold your son.”</vt:lpstr>
      <vt:lpstr>Mary’s Motherhood</vt:lpstr>
      <vt:lpstr>Mary’s Motherhood</vt:lpstr>
      <vt:lpstr>Mary’s privileges</vt:lpstr>
      <vt:lpstr>Mediatrix of grace</vt:lpstr>
      <vt:lpstr>Immaculate Conception</vt:lpstr>
      <vt:lpstr>Perpetual Virginity</vt:lpstr>
      <vt:lpstr>Assumption into Heaven</vt:lpstr>
      <vt:lpstr>Theotokos</vt:lpstr>
      <vt:lpstr>Consecration to Mary</vt:lpstr>
      <vt:lpstr>Consecration to Mary</vt:lpstr>
      <vt:lpstr>Activities</vt:lpstr>
    </vt:vector>
  </TitlesOfParts>
  <Company>CDOL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Sr. Mary</dc:creator>
  <cp:lastModifiedBy>Catherine, Sr. Mary</cp:lastModifiedBy>
  <cp:revision>39</cp:revision>
  <dcterms:created xsi:type="dcterms:W3CDTF">2015-06-15T18:14:10Z</dcterms:created>
  <dcterms:modified xsi:type="dcterms:W3CDTF">2015-08-03T20:09:59Z</dcterms:modified>
</cp:coreProperties>
</file>