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7" r:id="rId3"/>
    <p:sldId id="259" r:id="rId4"/>
    <p:sldId id="271" r:id="rId5"/>
    <p:sldId id="268" r:id="rId6"/>
    <p:sldId id="260" r:id="rId7"/>
    <p:sldId id="263" r:id="rId8"/>
    <p:sldId id="262" r:id="rId9"/>
    <p:sldId id="264" r:id="rId10"/>
    <p:sldId id="272" r:id="rId11"/>
    <p:sldId id="269" r:id="rId12"/>
    <p:sldId id="270" r:id="rId13"/>
    <p:sldId id="26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3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cstate="email">
              <a:extLst>
                <a:ext uri="{28A0092B-C50C-407E-A947-70E740481C1C}">
                  <a14:useLocalDpi xmlns:a14="http://schemas.microsoft.com/office/drawing/2010/main"/>
                </a:ext>
              </a:extLst>
            </a:blip>
            <a:srcRect l="-4"/>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cstate="email">
              <a:extLst>
                <a:ext uri="{28A0092B-C50C-407E-A947-70E740481C1C}">
                  <a14:useLocalDpi xmlns:a14="http://schemas.microsoft.com/office/drawing/2010/main"/>
                </a:ext>
              </a:extLst>
            </a:blip>
            <a:srcRect l="-4"/>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35113358-69D8-43E6-8299-CE2CA32775BC}" type="datetimeFigureOut">
              <a:rPr lang="en-US" smtClean="0"/>
              <a:pPr/>
              <a:t>7/16/2015</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46E54665-11AE-4429-9BB3-962B3A4844FA}" type="slidenum">
              <a:rPr lang="en-US" smtClean="0"/>
              <a:pPr/>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5310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113358-69D8-43E6-8299-CE2CA32775BC}" type="datetimeFigureOut">
              <a:rPr lang="en-US" smtClean="0"/>
              <a:pPr/>
              <a:t>7/16/2015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E54665-11AE-4429-9BB3-962B3A4844FA}" type="slidenum">
              <a:rPr lang="en-US" smtClean="0"/>
              <a:pPr/>
              <a:t>‹#›</a:t>
            </a:fld>
            <a:endParaRPr lang="en-US"/>
          </a:p>
        </p:txBody>
      </p:sp>
    </p:spTree>
    <p:extLst>
      <p:ext uri="{BB962C8B-B14F-4D97-AF65-F5344CB8AC3E}">
        <p14:creationId xmlns:p14="http://schemas.microsoft.com/office/powerpoint/2010/main" val="3602679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113358-69D8-43E6-8299-CE2CA32775BC}" type="datetimeFigureOut">
              <a:rPr lang="en-US" smtClean="0"/>
              <a:pPr/>
              <a:t>7/16/2015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54665-11AE-4429-9BB3-962B3A4844FA}" type="slidenum">
              <a:rPr lang="en-US" smtClean="0"/>
              <a:pPr/>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3065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113358-69D8-43E6-8299-CE2CA32775BC}" type="datetimeFigureOut">
              <a:rPr lang="en-US" smtClean="0"/>
              <a:pPr/>
              <a:t>7/16/2015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54665-11AE-4429-9BB3-962B3A4844FA}" type="slidenum">
              <a:rPr lang="en-US" smtClean="0"/>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4154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113358-69D8-43E6-8299-CE2CA32775BC}" type="datetimeFigureOut">
              <a:rPr lang="en-US" smtClean="0"/>
              <a:pPr/>
              <a:t>7/16/2015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54665-11AE-4429-9BB3-962B3A4844FA}" type="slidenum">
              <a:rPr lang="en-US" smtClean="0"/>
              <a:pPr/>
              <a:t>‹#›</a:t>
            </a:fld>
            <a:endParaRPr lang="en-US"/>
          </a:p>
        </p:txBody>
      </p:sp>
    </p:spTree>
    <p:extLst>
      <p:ext uri="{BB962C8B-B14F-4D97-AF65-F5344CB8AC3E}">
        <p14:creationId xmlns:p14="http://schemas.microsoft.com/office/powerpoint/2010/main" val="4061441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113358-69D8-43E6-8299-CE2CA32775BC}" type="datetimeFigureOut">
              <a:rPr lang="en-US" smtClean="0"/>
              <a:pPr/>
              <a:t>7/16/2015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54665-11AE-4429-9BB3-962B3A4844FA}" type="slidenum">
              <a:rPr lang="en-US" smtClean="0"/>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9797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113358-69D8-43E6-8299-CE2CA32775BC}" type="datetimeFigureOut">
              <a:rPr lang="en-US" smtClean="0"/>
              <a:pPr/>
              <a:t>7/16/2015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54665-11AE-4429-9BB3-962B3A4844FA}" type="slidenum">
              <a:rPr lang="en-US" smtClean="0"/>
              <a:pPr/>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99955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113358-69D8-43E6-8299-CE2CA32775BC}" type="datetimeFigureOut">
              <a:rPr lang="en-US" smtClean="0"/>
              <a:pPr/>
              <a:t>7/16/2015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54665-11AE-4429-9BB3-962B3A4844FA}" type="slidenum">
              <a:rPr lang="en-US" smtClean="0"/>
              <a:pPr/>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06520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113358-69D8-43E6-8299-CE2CA32775BC}" type="datetimeFigureOut">
              <a:rPr lang="en-US" smtClean="0"/>
              <a:pPr/>
              <a:t>7/16/2015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54665-11AE-4429-9BB3-962B3A4844FA}" type="slidenum">
              <a:rPr lang="en-US" smtClean="0"/>
              <a:pPr/>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1782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113358-69D8-43E6-8299-CE2CA32775BC}" type="datetimeFigureOut">
              <a:rPr lang="en-US" smtClean="0"/>
              <a:pPr/>
              <a:t>7/16/2015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54665-11AE-4429-9BB3-962B3A4844FA}" type="slidenum">
              <a:rPr lang="en-US" smtClean="0"/>
              <a:pPr/>
              <a:t>‹#›</a:t>
            </a:fld>
            <a:endParaRPr lang="en-US"/>
          </a:p>
        </p:txBody>
      </p:sp>
    </p:spTree>
    <p:extLst>
      <p:ext uri="{BB962C8B-B14F-4D97-AF65-F5344CB8AC3E}">
        <p14:creationId xmlns:p14="http://schemas.microsoft.com/office/powerpoint/2010/main" val="2659873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113358-69D8-43E6-8299-CE2CA32775BC}" type="datetimeFigureOut">
              <a:rPr lang="en-US" smtClean="0"/>
              <a:pPr/>
              <a:t>7/16/2015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54665-11AE-4429-9BB3-962B3A4844FA}" type="slidenum">
              <a:rPr lang="en-US" smtClean="0"/>
              <a:pPr/>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5138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5113358-69D8-43E6-8299-CE2CA32775BC}" type="datetimeFigureOut">
              <a:rPr lang="en-US" smtClean="0"/>
              <a:pPr/>
              <a:t>7/16/2015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E54665-11AE-4429-9BB3-962B3A4844FA}" type="slidenum">
              <a:rPr lang="en-US" smtClean="0"/>
              <a:pPr/>
              <a:t>‹#›</a:t>
            </a:fld>
            <a:endParaRPr lang="en-US"/>
          </a:p>
        </p:txBody>
      </p:sp>
    </p:spTree>
    <p:extLst>
      <p:ext uri="{BB962C8B-B14F-4D97-AF65-F5344CB8AC3E}">
        <p14:creationId xmlns:p14="http://schemas.microsoft.com/office/powerpoint/2010/main" val="3073745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5113358-69D8-43E6-8299-CE2CA32775BC}" type="datetimeFigureOut">
              <a:rPr lang="en-US" smtClean="0"/>
              <a:pPr/>
              <a:t>7/16/2015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E54665-11AE-4429-9BB3-962B3A4844FA}" type="slidenum">
              <a:rPr lang="en-US" smtClean="0"/>
              <a:pPr/>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4686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5113358-69D8-43E6-8299-CE2CA32775BC}" type="datetimeFigureOut">
              <a:rPr lang="en-US" smtClean="0"/>
              <a:pPr/>
              <a:t>7/16/2015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E54665-11AE-4429-9BB3-962B3A4844FA}" type="slidenum">
              <a:rPr lang="en-US" smtClean="0"/>
              <a:pPr/>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2287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113358-69D8-43E6-8299-CE2CA32775BC}" type="datetimeFigureOut">
              <a:rPr lang="en-US" smtClean="0"/>
              <a:pPr/>
              <a:t>7/16/2015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E54665-11AE-4429-9BB3-962B3A4844FA}" type="slidenum">
              <a:rPr lang="en-US" smtClean="0"/>
              <a:pPr/>
              <a:t>‹#›</a:t>
            </a:fld>
            <a:endParaRPr lang="en-US"/>
          </a:p>
        </p:txBody>
      </p:sp>
    </p:spTree>
    <p:extLst>
      <p:ext uri="{BB962C8B-B14F-4D97-AF65-F5344CB8AC3E}">
        <p14:creationId xmlns:p14="http://schemas.microsoft.com/office/powerpoint/2010/main" val="1491614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113358-69D8-43E6-8299-CE2CA32775BC}" type="datetimeFigureOut">
              <a:rPr lang="en-US" smtClean="0"/>
              <a:pPr/>
              <a:t>7/16/2015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E54665-11AE-4429-9BB3-962B3A4844FA}" type="slidenum">
              <a:rPr lang="en-US" smtClean="0"/>
              <a:pPr/>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2183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113358-69D8-43E6-8299-CE2CA32775BC}" type="datetimeFigureOut">
              <a:rPr lang="en-US" smtClean="0"/>
              <a:pPr/>
              <a:t>7/16/2015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E54665-11AE-4429-9BB3-962B3A4844FA}" type="slidenum">
              <a:rPr lang="en-US" smtClean="0"/>
              <a:pPr/>
              <a:t>‹#›</a:t>
            </a:fld>
            <a:endParaRPr lang="en-US"/>
          </a:p>
        </p:txBody>
      </p:sp>
    </p:spTree>
    <p:extLst>
      <p:ext uri="{BB962C8B-B14F-4D97-AF65-F5344CB8AC3E}">
        <p14:creationId xmlns:p14="http://schemas.microsoft.com/office/powerpoint/2010/main" val="928953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5113358-69D8-43E6-8299-CE2CA32775BC}" type="datetimeFigureOut">
              <a:rPr lang="en-US" smtClean="0"/>
              <a:pPr/>
              <a:t>7/16/2015</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6E54665-11AE-4429-9BB3-962B3A4844FA}" type="slidenum">
              <a:rPr lang="en-US" smtClean="0"/>
              <a:pPr/>
              <a:t>‹#›</a:t>
            </a:fld>
            <a:endParaRPr lang="en-US"/>
          </a:p>
        </p:txBody>
      </p:sp>
    </p:spTree>
    <p:extLst>
      <p:ext uri="{BB962C8B-B14F-4D97-AF65-F5344CB8AC3E}">
        <p14:creationId xmlns:p14="http://schemas.microsoft.com/office/powerpoint/2010/main" val="41693249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vcat.org/august-2014-chris-padgett-talks-marriag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752600" y="1811863"/>
            <a:ext cx="5562600" cy="1007537"/>
          </a:xfrm>
        </p:spPr>
        <p:txBody>
          <a:bodyPr>
            <a:noAutofit/>
          </a:bodyPr>
          <a:lstStyle/>
          <a:p>
            <a:r>
              <a:rPr lang="en-US" sz="3600" dirty="0" smtClean="0">
                <a:solidFill>
                  <a:schemeClr val="accent2">
                    <a:lumMod val="75000"/>
                  </a:schemeClr>
                </a:solidFill>
                <a:latin typeface="Vivaldi" panose="03020602050506090804" pitchFamily="66" charset="0"/>
              </a:rPr>
              <a:t>The Sacrament of Matrimony</a:t>
            </a:r>
            <a:endParaRPr lang="en-US" sz="3600" dirty="0">
              <a:solidFill>
                <a:schemeClr val="accent2">
                  <a:lumMod val="75000"/>
                </a:schemeClr>
              </a:solidFill>
              <a:latin typeface="Vivaldi" panose="03020602050506090804" pitchFamily="66" charset="0"/>
            </a:endParaRPr>
          </a:p>
        </p:txBody>
      </p:sp>
      <p:sp>
        <p:nvSpPr>
          <p:cNvPr id="6" name="Subtitle 5"/>
          <p:cNvSpPr>
            <a:spLocks noGrp="1"/>
          </p:cNvSpPr>
          <p:nvPr>
            <p:ph type="subTitle" idx="1"/>
          </p:nvPr>
        </p:nvSpPr>
        <p:spPr>
          <a:xfrm>
            <a:off x="1752600" y="3803949"/>
            <a:ext cx="5638800" cy="1377651"/>
          </a:xfrm>
        </p:spPr>
        <p:txBody>
          <a:bodyPr>
            <a:noAutofit/>
          </a:bodyPr>
          <a:lstStyle/>
          <a:p>
            <a:r>
              <a:rPr lang="en-US" sz="1600" dirty="0" smtClean="0">
                <a:solidFill>
                  <a:schemeClr val="accent2">
                    <a:lumMod val="75000"/>
                  </a:schemeClr>
                </a:solidFill>
                <a:latin typeface="Cambria" panose="02040503050406030204" pitchFamily="18" charset="0"/>
              </a:rPr>
              <a:t>As the church is subject to Christ, so let wives also be subject in everything to their husbands. Husbands, love your wives, as Christ loved the church and gave Himself up for her. </a:t>
            </a:r>
          </a:p>
          <a:p>
            <a:r>
              <a:rPr lang="en-US" sz="1600" dirty="0" smtClean="0">
                <a:solidFill>
                  <a:schemeClr val="accent2">
                    <a:lumMod val="75000"/>
                  </a:schemeClr>
                </a:solidFill>
                <a:latin typeface="Cambria" panose="02040503050406030204" pitchFamily="18" charset="0"/>
              </a:rPr>
              <a:t>–Ephesians 5:24:25</a:t>
            </a:r>
            <a:endParaRPr lang="en-US" sz="2400" dirty="0">
              <a:solidFill>
                <a:schemeClr val="accent2">
                  <a:lumMod val="75000"/>
                </a:schemeClr>
              </a:solidFill>
              <a:latin typeface="Cambria" panose="020405030504060302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19200" y="762000"/>
            <a:ext cx="6798734" cy="1303867"/>
          </a:xfrm>
        </p:spPr>
        <p:txBody>
          <a:bodyPr/>
          <a:lstStyle/>
          <a:p>
            <a:r>
              <a:rPr lang="en-US" dirty="0" smtClean="0">
                <a:latin typeface="Cambria" panose="02040503050406030204" pitchFamily="18" charset="0"/>
              </a:rPr>
              <a:t>Attacks on Marriage</a:t>
            </a:r>
            <a:endParaRPr lang="en-US" dirty="0">
              <a:latin typeface="Cambria" panose="02040503050406030204" pitchFamily="18" charset="0"/>
            </a:endParaRPr>
          </a:p>
        </p:txBody>
      </p:sp>
      <p:sp>
        <p:nvSpPr>
          <p:cNvPr id="8" name="Content Placeholder 7"/>
          <p:cNvSpPr>
            <a:spLocks noGrp="1"/>
          </p:cNvSpPr>
          <p:nvPr>
            <p:ph idx="1"/>
          </p:nvPr>
        </p:nvSpPr>
        <p:spPr>
          <a:xfrm>
            <a:off x="827068" y="2419774"/>
            <a:ext cx="7418010" cy="1752599"/>
          </a:xfrm>
        </p:spPr>
        <p:txBody>
          <a:bodyPr>
            <a:normAutofit/>
          </a:bodyPr>
          <a:lstStyle/>
          <a:p>
            <a:r>
              <a:rPr lang="en-US" sz="2800" dirty="0" smtClean="0">
                <a:latin typeface="Cambria" panose="02040503050406030204" pitchFamily="18" charset="0"/>
              </a:rPr>
              <a:t>Marriage is attacked in our culture today.</a:t>
            </a:r>
          </a:p>
          <a:p>
            <a:r>
              <a:rPr lang="en-US" sz="2800" dirty="0" smtClean="0">
                <a:latin typeface="Cambria" panose="02040503050406030204" pitchFamily="18" charset="0"/>
              </a:rPr>
              <a:t>To prepare for marriage, young people should live chastely, select good friends, and pray.</a:t>
            </a:r>
          </a:p>
          <a:p>
            <a:pPr>
              <a:buNone/>
            </a:pPr>
            <a:endParaRPr lang="en-US" dirty="0">
              <a:latin typeface="Lucida Sans" pitchFamily="34" charset="0"/>
            </a:endParaRPr>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94411" y="4267200"/>
            <a:ext cx="3009683" cy="1463040"/>
          </a:xfrm>
          <a:prstGeom prst="rect">
            <a:avLst/>
          </a:prstGeom>
        </p:spPr>
      </p:pic>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764695" y="4282440"/>
            <a:ext cx="2677303" cy="1447800"/>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62309" y="4038600"/>
            <a:ext cx="1844170" cy="2194560"/>
          </a:xfrm>
          <a:prstGeom prst="rect">
            <a:avLst/>
          </a:prstGeom>
        </p:spPr>
      </p:pic>
    </p:spTree>
    <p:extLst>
      <p:ext uri="{BB962C8B-B14F-4D97-AF65-F5344CB8AC3E}">
        <p14:creationId xmlns:p14="http://schemas.microsoft.com/office/powerpoint/2010/main" val="1048727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Activities</a:t>
            </a:r>
            <a:endParaRPr lang="en-US" dirty="0"/>
          </a:p>
        </p:txBody>
      </p:sp>
      <p:sp>
        <p:nvSpPr>
          <p:cNvPr id="3" name="Content Placeholder 2"/>
          <p:cNvSpPr>
            <a:spLocks noGrp="1"/>
          </p:cNvSpPr>
          <p:nvPr>
            <p:ph idx="1"/>
          </p:nvPr>
        </p:nvSpPr>
        <p:spPr/>
        <p:txBody>
          <a:bodyPr>
            <a:normAutofit fontScale="70000" lnSpcReduction="20000"/>
          </a:bodyPr>
          <a:lstStyle/>
          <a:p>
            <a:r>
              <a:rPr lang="en-US" dirty="0"/>
              <a:t>Option1: Compare/contrast Christ’s vision of marriage (1 </a:t>
            </a:r>
            <a:r>
              <a:rPr lang="en-US" dirty="0" err="1"/>
              <a:t>Cor</a:t>
            </a:r>
            <a:r>
              <a:rPr lang="en-US" dirty="0"/>
              <a:t> 13:4-8, Mk 10:6) with the world’s view (make a t-chart). </a:t>
            </a:r>
          </a:p>
          <a:p>
            <a:r>
              <a:rPr lang="en-US" dirty="0"/>
              <a:t>Option 2: Line up a panel of options for a student volunteer to marry and discuss why hypothetically he/she could get married/not get married to each panel option. For example, the panel could include a person of the same sex, an available person of the opposite sex, a married person, a priest, etc. All of these can be students pretending to be someone else. </a:t>
            </a:r>
          </a:p>
          <a:p>
            <a:r>
              <a:rPr lang="en-US" dirty="0"/>
              <a:t>Option 3: Write a letter to future spouse, Jesus, or the Church.</a:t>
            </a:r>
          </a:p>
          <a:p>
            <a:r>
              <a:rPr lang="en-US" dirty="0"/>
              <a:t>Option 4: Tell students a story of a normal, but faithful, marriage you know. Point out struggles to be faithful and the lasting joy that comes</a:t>
            </a:r>
            <a:r>
              <a:rPr lang="en-US" dirty="0" smtClean="0"/>
              <a:t>.</a:t>
            </a:r>
          </a:p>
          <a:p>
            <a:r>
              <a:rPr lang="en-US" dirty="0" smtClean="0"/>
              <a:t>Option 5: Discuss </a:t>
            </a:r>
            <a:r>
              <a:rPr lang="en-US" smtClean="0"/>
              <a:t>student thoughts </a:t>
            </a:r>
            <a:r>
              <a:rPr lang="en-US" dirty="0" smtClean="0"/>
              <a:t>about marriage.</a:t>
            </a:r>
            <a:endParaRPr lang="en-US" dirty="0"/>
          </a:p>
          <a:p>
            <a:endParaRPr lang="en-US" dirty="0"/>
          </a:p>
        </p:txBody>
      </p:sp>
    </p:spTree>
    <p:extLst>
      <p:ext uri="{BB962C8B-B14F-4D97-AF65-F5344CB8AC3E}">
        <p14:creationId xmlns:p14="http://schemas.microsoft.com/office/powerpoint/2010/main" val="6526127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latin typeface="Biondi" pitchFamily="2" charset="0"/>
              </a:rPr>
              <a:t>Blessed Teresa of Calcutta’s Prayer for Families</a:t>
            </a:r>
            <a:endParaRPr lang="en-US" dirty="0">
              <a:latin typeface="Biondi" pitchFamily="2" charset="0"/>
            </a:endParaRPr>
          </a:p>
        </p:txBody>
      </p:sp>
      <p:sp>
        <p:nvSpPr>
          <p:cNvPr id="8" name="Content Placeholder 7"/>
          <p:cNvSpPr>
            <a:spLocks noGrp="1"/>
          </p:cNvSpPr>
          <p:nvPr>
            <p:ph idx="1"/>
          </p:nvPr>
        </p:nvSpPr>
        <p:spPr/>
        <p:txBody>
          <a:bodyPr>
            <a:normAutofit fontScale="92500" lnSpcReduction="10000"/>
          </a:bodyPr>
          <a:lstStyle/>
          <a:p>
            <a:pPr marL="0" indent="0">
              <a:buNone/>
            </a:pPr>
            <a:r>
              <a:rPr lang="en-US" dirty="0"/>
              <a:t>Heavenly Father,</a:t>
            </a:r>
            <a:br>
              <a:rPr lang="en-US" dirty="0"/>
            </a:br>
            <a:r>
              <a:rPr lang="en-US" dirty="0"/>
              <a:t>you have given us the model of life</a:t>
            </a:r>
            <a:br>
              <a:rPr lang="en-US" dirty="0"/>
            </a:br>
            <a:r>
              <a:rPr lang="en-US" dirty="0"/>
              <a:t>in the Holy Family of Nazareth.</a:t>
            </a:r>
            <a:br>
              <a:rPr lang="en-US" dirty="0"/>
            </a:br>
            <a:r>
              <a:rPr lang="en-US" dirty="0"/>
              <a:t>Help us, O Loving Father,</a:t>
            </a:r>
            <a:br>
              <a:rPr lang="en-US" dirty="0"/>
            </a:br>
            <a:r>
              <a:rPr lang="en-US" dirty="0"/>
              <a:t>to make our family another Nazareth</a:t>
            </a:r>
            <a:br>
              <a:rPr lang="en-US" dirty="0"/>
            </a:br>
            <a:r>
              <a:rPr lang="en-US" dirty="0"/>
              <a:t>where love, peace and joy reign.</a:t>
            </a:r>
            <a:br>
              <a:rPr lang="en-US" dirty="0"/>
            </a:br>
            <a:r>
              <a:rPr lang="en-US" dirty="0"/>
              <a:t>May it be deeply contemplative,</a:t>
            </a:r>
            <a:br>
              <a:rPr lang="en-US" dirty="0"/>
            </a:br>
            <a:r>
              <a:rPr lang="en-US" dirty="0"/>
              <a:t>intensely </a:t>
            </a:r>
            <a:r>
              <a:rPr lang="en-US" dirty="0" smtClean="0"/>
              <a:t>Eucharistic</a:t>
            </a:r>
            <a:r>
              <a:rPr lang="en-US" dirty="0"/>
              <a:t>,</a:t>
            </a:r>
            <a:br>
              <a:rPr lang="en-US" dirty="0"/>
            </a:br>
            <a:r>
              <a:rPr lang="en-US" dirty="0" smtClean="0"/>
              <a:t>and vibrant </a:t>
            </a:r>
            <a:r>
              <a:rPr lang="en-US" dirty="0"/>
              <a:t>with </a:t>
            </a:r>
            <a:r>
              <a:rPr lang="en-US" dirty="0" smtClean="0"/>
              <a:t>joy. Help </a:t>
            </a:r>
            <a:r>
              <a:rPr lang="en-US" dirty="0"/>
              <a:t>us to stay together in </a:t>
            </a:r>
            <a:r>
              <a:rPr lang="en-US" dirty="0" smtClean="0"/>
              <a:t>joy and </a:t>
            </a:r>
            <a:r>
              <a:rPr lang="en-US" dirty="0"/>
              <a:t>sorrow in family prayer.</a:t>
            </a:r>
          </a:p>
          <a:p>
            <a:endParaRPr lang="en-US" dirty="0">
              <a:latin typeface="Lucida Sans" pitchFamily="34" charset="0"/>
            </a:endParaRPr>
          </a:p>
        </p:txBody>
      </p:sp>
    </p:spTree>
    <p:extLst>
      <p:ext uri="{BB962C8B-B14F-4D97-AF65-F5344CB8AC3E}">
        <p14:creationId xmlns:p14="http://schemas.microsoft.com/office/powerpoint/2010/main" val="25892327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latin typeface="Biondi" pitchFamily="2" charset="0"/>
              </a:rPr>
              <a:t>Videos</a:t>
            </a:r>
            <a:endParaRPr lang="en-US" dirty="0">
              <a:latin typeface="Biondi" pitchFamily="2" charset="0"/>
            </a:endParaRPr>
          </a:p>
        </p:txBody>
      </p:sp>
      <p:sp>
        <p:nvSpPr>
          <p:cNvPr id="8" name="Content Placeholder 7"/>
          <p:cNvSpPr>
            <a:spLocks noGrp="1"/>
          </p:cNvSpPr>
          <p:nvPr>
            <p:ph idx="1"/>
          </p:nvPr>
        </p:nvSpPr>
        <p:spPr/>
        <p:txBody>
          <a:bodyPr/>
          <a:lstStyle/>
          <a:p>
            <a:pPr lvl="0"/>
            <a:r>
              <a:rPr lang="en-US" i="1" dirty="0" smtClean="0"/>
              <a:t>Chris </a:t>
            </a:r>
            <a:r>
              <a:rPr lang="en-US" i="1" dirty="0"/>
              <a:t>Padgett Talks About Marriage</a:t>
            </a:r>
            <a:r>
              <a:rPr lang="en-US" dirty="0"/>
              <a:t> (</a:t>
            </a:r>
            <a:r>
              <a:rPr lang="en-US" u="sng" dirty="0">
                <a:hlinkClick r:id="rId2"/>
              </a:rPr>
              <a:t>http://vcat.org/august-2014-chris-padgett-talks-marriage/</a:t>
            </a:r>
            <a:r>
              <a:rPr lang="en-US" dirty="0"/>
              <a:t>) </a:t>
            </a:r>
          </a:p>
          <a:p>
            <a:pPr marL="342900" lvl="1" indent="-342900">
              <a:buFont typeface="Arial" pitchFamily="34" charset="0"/>
              <a:buChar char="•"/>
            </a:pPr>
            <a:r>
              <a:rPr lang="en-US" dirty="0"/>
              <a:t>Sacraments 101: </a:t>
            </a:r>
            <a:r>
              <a:rPr lang="en-US" dirty="0" smtClean="0"/>
              <a:t>Matrimony by Busted Halo </a:t>
            </a:r>
            <a:r>
              <a:rPr lang="en-US" dirty="0"/>
              <a:t>(https://www.youtube.com/watch?v=uq2RDYlOLrs)</a:t>
            </a:r>
          </a:p>
          <a:p>
            <a:endParaRPr lang="en-US" dirty="0">
              <a:latin typeface="Lucida Sans"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914400" y="678657"/>
            <a:ext cx="7239000" cy="1531143"/>
          </a:xfrm>
        </p:spPr>
        <p:txBody>
          <a:bodyPr/>
          <a:lstStyle/>
          <a:p>
            <a:pPr marL="0" indent="0" algn="ctr">
              <a:buNone/>
            </a:pPr>
            <a:r>
              <a:rPr lang="en-US" sz="4000" dirty="0" smtClean="0">
                <a:latin typeface="Cambria" panose="02040503050406030204" pitchFamily="18" charset="0"/>
              </a:rPr>
              <a:t>Marriage was instituted by God at the time of creation.</a:t>
            </a:r>
            <a:endParaRPr lang="en-US" sz="3600" dirty="0" smtClean="0">
              <a:latin typeface="Cambria" panose="02040503050406030204" pitchFamily="18" charset="0"/>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58417" y="2438400"/>
            <a:ext cx="3150966" cy="2103120"/>
          </a:xfrm>
          <a:prstGeom prst="rect">
            <a:avLst/>
          </a:prstGeom>
          <a:ln>
            <a:noFill/>
          </a:ln>
          <a:effectLst>
            <a:softEdge rad="112500"/>
          </a:effectLst>
        </p:spPr>
      </p:pic>
      <p:pic>
        <p:nvPicPr>
          <p:cNvPr id="3" name="Picture 2"/>
          <p:cNvPicPr>
            <a:picLocks noChangeAspect="1"/>
          </p:cNvPicPr>
          <p:nvPr/>
        </p:nvPicPr>
        <p:blipFill>
          <a:blip r:embed="rId3"/>
          <a:stretch>
            <a:fillRect/>
          </a:stretch>
        </p:blipFill>
        <p:spPr>
          <a:xfrm>
            <a:off x="645367" y="4024314"/>
            <a:ext cx="2857500" cy="2095500"/>
          </a:xfrm>
          <a:prstGeom prst="rect">
            <a:avLst/>
          </a:prstGeom>
          <a:ln>
            <a:noFill/>
          </a:ln>
          <a:effectLst>
            <a:softEdge rad="112500"/>
          </a:effectLst>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57800" y="4005264"/>
            <a:ext cx="3154680" cy="210312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8">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8">
                                            <p:txEl>
                                              <p:pRg st="0" end="0"/>
                                            </p:txEl>
                                          </p:spTgt>
                                        </p:tgtEl>
                                        <p:attrNameLst>
                                          <p:attrName>ppt_w</p:attrName>
                                        </p:attrNameLst>
                                      </p:cBhvr>
                                    </p:anim>
                                    <p:anim by="(#ppt_w*0.50)" calcmode="lin" valueType="num">
                                      <p:cBhvr>
                                        <p:cTn id="8" dur="500" decel="50000" autoRev="1" fill="hold">
                                          <p:stCondLst>
                                            <p:cond delay="0"/>
                                          </p:stCondLst>
                                        </p:cTn>
                                        <p:tgtEl>
                                          <p:spTgt spid="8">
                                            <p:txEl>
                                              <p:pRg st="0" end="0"/>
                                            </p:txEl>
                                          </p:spTgt>
                                        </p:tgtEl>
                                        <p:attrNameLst>
                                          <p:attrName>ppt_x</p:attrName>
                                        </p:attrNameLst>
                                      </p:cBhvr>
                                    </p:anim>
                                    <p:anim from="(-#ppt_h/2)" to="(#ppt_y)" calcmode="lin" valueType="num">
                                      <p:cBhvr>
                                        <p:cTn id="9" dur="1000" fill="hold">
                                          <p:stCondLst>
                                            <p:cond delay="0"/>
                                          </p:stCondLst>
                                        </p:cTn>
                                        <p:tgtEl>
                                          <p:spTgt spid="8">
                                            <p:txEl>
                                              <p:pRg st="0" end="0"/>
                                            </p:txEl>
                                          </p:spTgt>
                                        </p:tgtEl>
                                        <p:attrNameLst>
                                          <p:attrName>ppt_y</p:attrName>
                                        </p:attrNameLst>
                                      </p:cBhvr>
                                    </p:anim>
                                    <p:animRot by="21600000">
                                      <p:cBhvr>
                                        <p:cTn id="10" dur="1000" fill="hold">
                                          <p:stCondLst>
                                            <p:cond delay="0"/>
                                          </p:stCondLst>
                                        </p:cTn>
                                        <p:tgtEl>
                                          <p:spTgt spid="8">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295400" y="2667000"/>
            <a:ext cx="4495800" cy="3048000"/>
          </a:xfrm>
        </p:spPr>
        <p:txBody>
          <a:bodyPr>
            <a:noAutofit/>
          </a:bodyPr>
          <a:lstStyle/>
          <a:p>
            <a:pPr marL="0" indent="0">
              <a:buNone/>
            </a:pPr>
            <a:r>
              <a:rPr lang="en-US" sz="4000" dirty="0" smtClean="0">
                <a:latin typeface="Cambria" panose="02040503050406030204" pitchFamily="18" charset="0"/>
              </a:rPr>
              <a:t>Marriage models Christ’s love for the  Church, shown by his life and death</a:t>
            </a:r>
            <a:r>
              <a:rPr lang="en-US" sz="4000" dirty="0" smtClean="0">
                <a:latin typeface="Lucida Sans" pitchFamily="34" charset="0"/>
              </a:rPr>
              <a:t>.</a:t>
            </a:r>
            <a:endParaRPr lang="en-US" sz="4000" dirty="0">
              <a:latin typeface="Lucida Sans" pitchFamily="34" charset="0"/>
            </a:endParaRPr>
          </a:p>
        </p:txBody>
      </p:sp>
      <p:pic>
        <p:nvPicPr>
          <p:cNvPr id="4" name="Picture 3" descr="dm_crucifixion_dtl.jpg"/>
          <p:cNvPicPr>
            <a:picLocks noChangeAspect="1"/>
          </p:cNvPicPr>
          <p:nvPr/>
        </p:nvPicPr>
        <p:blipFill>
          <a:blip r:embed="rId2" cstate="email"/>
          <a:stretch>
            <a:fillRect/>
          </a:stretch>
        </p:blipFill>
        <p:spPr>
          <a:xfrm>
            <a:off x="6019800" y="2667000"/>
            <a:ext cx="2151003" cy="27876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Content Placeholder 7"/>
          <p:cNvSpPr txBox="1">
            <a:spLocks/>
          </p:cNvSpPr>
          <p:nvPr/>
        </p:nvSpPr>
        <p:spPr>
          <a:xfrm>
            <a:off x="990600" y="838200"/>
            <a:ext cx="7315200" cy="1524000"/>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r>
              <a:rPr lang="en-US" sz="3600" dirty="0" smtClean="0">
                <a:latin typeface="Cambria" panose="02040503050406030204" pitchFamily="18" charset="0"/>
              </a:rPr>
              <a:t>Jesus elevated marriage to the level of a sacrament by giving it his grace.</a:t>
            </a:r>
          </a:p>
          <a:p>
            <a:pPr marL="0" indent="0">
              <a:buFont typeface="Arial"/>
              <a:buNone/>
            </a:pPr>
            <a:endParaRPr lang="en-US" sz="4000" dirty="0" smtClean="0">
              <a:latin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5">
                                            <p:txEl>
                                              <p:pRg st="0" end="0"/>
                                            </p:txEl>
                                          </p:spTgt>
                                        </p:tgtEl>
                                        <p:attrNameLst>
                                          <p:attrName>ppt_w</p:attrName>
                                        </p:attrNameLst>
                                      </p:cBhvr>
                                    </p:anim>
                                    <p:anim by="(#ppt_w*0.50)" calcmode="lin" valueType="num">
                                      <p:cBhvr>
                                        <p:cTn id="8" dur="500" decel="50000" autoRev="1" fill="hold">
                                          <p:stCondLst>
                                            <p:cond delay="0"/>
                                          </p:stCondLst>
                                        </p:cTn>
                                        <p:tgtEl>
                                          <p:spTgt spid="5">
                                            <p:txEl>
                                              <p:pRg st="0" end="0"/>
                                            </p:txEl>
                                          </p:spTgt>
                                        </p:tgtEl>
                                        <p:attrNameLst>
                                          <p:attrName>ppt_x</p:attrName>
                                        </p:attrNameLst>
                                      </p:cBhvr>
                                    </p:anim>
                                    <p:anim from="(-#ppt_h/2)" to="(#ppt_y)" calcmode="lin" valueType="num">
                                      <p:cBhvr>
                                        <p:cTn id="9" dur="1000" fill="hold">
                                          <p:stCondLst>
                                            <p:cond delay="0"/>
                                          </p:stCondLst>
                                        </p:cTn>
                                        <p:tgtEl>
                                          <p:spTgt spid="5">
                                            <p:txEl>
                                              <p:pRg st="0" end="0"/>
                                            </p:txEl>
                                          </p:spTgt>
                                        </p:tgtEl>
                                        <p:attrNameLst>
                                          <p:attrName>ppt_y</p:attrName>
                                        </p:attrNameLst>
                                      </p:cBhvr>
                                    </p:anim>
                                    <p:animRot by="21600000">
                                      <p:cBhvr>
                                        <p:cTn id="10" dur="1000" fill="hold">
                                          <p:stCondLst>
                                            <p:cond delay="0"/>
                                          </p:stCondLst>
                                        </p:cTn>
                                        <p:tgtEl>
                                          <p:spTgt spid="5">
                                            <p:txEl>
                                              <p:pRg st="0" end="0"/>
                                            </p:txEl>
                                          </p:spTgt>
                                        </p:tgtEl>
                                        <p:attrNameLst>
                                          <p:attrName>r</p:attrName>
                                        </p:attrNameLst>
                                      </p:cBhvr>
                                    </p:animRot>
                                  </p:childTnLst>
                                </p:cTn>
                              </p:par>
                              <p:par>
                                <p:cTn id="11" presetID="56" presetClass="entr" presetSubtype="0" fill="hold" nodeType="withEffect">
                                  <p:stCondLst>
                                    <p:cond delay="0"/>
                                  </p:stCondLst>
                                  <p:iterate type="lt">
                                    <p:tmPct val="10000"/>
                                  </p:iterate>
                                  <p:childTnLst>
                                    <p:set>
                                      <p:cBhvr>
                                        <p:cTn id="12" dur="1" fill="hold">
                                          <p:stCondLst>
                                            <p:cond delay="0"/>
                                          </p:stCondLst>
                                        </p:cTn>
                                        <p:tgtEl>
                                          <p:spTgt spid="8">
                                            <p:txEl>
                                              <p:pRg st="0" end="0"/>
                                            </p:txEl>
                                          </p:spTgt>
                                        </p:tgtEl>
                                        <p:attrNameLst>
                                          <p:attrName>style.visibility</p:attrName>
                                        </p:attrNameLst>
                                      </p:cBhvr>
                                      <p:to>
                                        <p:strVal val="visible"/>
                                      </p:to>
                                    </p:set>
                                    <p:anim by="(-#ppt_w*2)" calcmode="lin" valueType="num">
                                      <p:cBhvr rctx="PPT">
                                        <p:cTn id="13" dur="500" autoRev="1" fill="hold">
                                          <p:stCondLst>
                                            <p:cond delay="0"/>
                                          </p:stCondLst>
                                        </p:cTn>
                                        <p:tgtEl>
                                          <p:spTgt spid="8">
                                            <p:txEl>
                                              <p:pRg st="0" end="0"/>
                                            </p:txEl>
                                          </p:spTgt>
                                        </p:tgtEl>
                                        <p:attrNameLst>
                                          <p:attrName>ppt_w</p:attrName>
                                        </p:attrNameLst>
                                      </p:cBhvr>
                                    </p:anim>
                                    <p:anim by="(#ppt_w*0.50)" calcmode="lin" valueType="num">
                                      <p:cBhvr>
                                        <p:cTn id="14" dur="500" decel="50000" autoRev="1" fill="hold">
                                          <p:stCondLst>
                                            <p:cond delay="0"/>
                                          </p:stCondLst>
                                        </p:cTn>
                                        <p:tgtEl>
                                          <p:spTgt spid="8">
                                            <p:txEl>
                                              <p:pRg st="0" end="0"/>
                                            </p:txEl>
                                          </p:spTgt>
                                        </p:tgtEl>
                                        <p:attrNameLst>
                                          <p:attrName>ppt_x</p:attrName>
                                        </p:attrNameLst>
                                      </p:cBhvr>
                                    </p:anim>
                                    <p:anim from="(-#ppt_h/2)" to="(#ppt_y)" calcmode="lin" valueType="num">
                                      <p:cBhvr>
                                        <p:cTn id="15" dur="1000" fill="hold">
                                          <p:stCondLst>
                                            <p:cond delay="0"/>
                                          </p:stCondLst>
                                        </p:cTn>
                                        <p:tgtEl>
                                          <p:spTgt spid="8">
                                            <p:txEl>
                                              <p:pRg st="0" end="0"/>
                                            </p:txEl>
                                          </p:spTgt>
                                        </p:tgtEl>
                                        <p:attrNameLst>
                                          <p:attrName>ppt_y</p:attrName>
                                        </p:attrNameLst>
                                      </p:cBhvr>
                                    </p:anim>
                                    <p:animRot by="21600000">
                                      <p:cBhvr>
                                        <p:cTn id="16" dur="1000" fill="hold">
                                          <p:stCondLst>
                                            <p:cond delay="0"/>
                                          </p:stCondLst>
                                        </p:cTn>
                                        <p:tgtEl>
                                          <p:spTgt spid="8">
                                            <p:txEl>
                                              <p:pRg st="0" end="0"/>
                                            </p:txEl>
                                          </p:spTgt>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strVal val="#ppt_w*0.70"/>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animEffect transition="in" filter="fade">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990600" y="1524001"/>
            <a:ext cx="7239000" cy="3886200"/>
          </a:xfrm>
        </p:spPr>
        <p:txBody>
          <a:bodyPr/>
          <a:lstStyle/>
          <a:p>
            <a:pPr marL="0" indent="0">
              <a:buNone/>
            </a:pPr>
            <a:r>
              <a:rPr lang="en-US" sz="3600" dirty="0" smtClean="0">
                <a:latin typeface="Cambria" panose="02040503050406030204" pitchFamily="18" charset="0"/>
              </a:rPr>
              <a:t>The purposes of marriage include…</a:t>
            </a:r>
          </a:p>
          <a:p>
            <a:pPr marL="0" indent="0">
              <a:buNone/>
            </a:pPr>
            <a:endParaRPr lang="en-US" sz="2000" dirty="0" smtClean="0">
              <a:latin typeface="Cambria" panose="02040503050406030204" pitchFamily="18" charset="0"/>
            </a:endParaRPr>
          </a:p>
          <a:p>
            <a:pPr marL="971550" lvl="1" indent="-514350">
              <a:buFont typeface="+mj-lt"/>
              <a:buAutoNum type="arabicPeriod"/>
            </a:pPr>
            <a:r>
              <a:rPr lang="en-US" sz="3200" dirty="0" smtClean="0">
                <a:latin typeface="Cambria" panose="02040503050406030204" pitchFamily="18" charset="0"/>
              </a:rPr>
              <a:t> mutual love between the spouses</a:t>
            </a:r>
          </a:p>
          <a:p>
            <a:pPr marL="971550" lvl="1" indent="-514350">
              <a:buFont typeface="+mj-lt"/>
              <a:buAutoNum type="arabicPeriod"/>
            </a:pPr>
            <a:r>
              <a:rPr lang="en-US" sz="3200" dirty="0" smtClean="0">
                <a:latin typeface="Cambria" panose="02040503050406030204" pitchFamily="18" charset="0"/>
              </a:rPr>
              <a:t>support for one another </a:t>
            </a:r>
          </a:p>
          <a:p>
            <a:pPr marL="971550" lvl="1" indent="-514350">
              <a:buFont typeface="+mj-lt"/>
              <a:buAutoNum type="arabicPeriod"/>
            </a:pPr>
            <a:r>
              <a:rPr lang="en-US" sz="3200" dirty="0" smtClean="0">
                <a:latin typeface="Cambria" panose="02040503050406030204" pitchFamily="18" charset="0"/>
              </a:rPr>
              <a:t>procreation (bearing and bringing up children in a loving family)</a:t>
            </a:r>
            <a:endParaRPr lang="en-US" sz="3200" dirty="0">
              <a:latin typeface="Cambria" panose="02040503050406030204" pitchFamily="18" charset="0"/>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52400"/>
            <a:ext cx="2062193" cy="1371600"/>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92978" y="5334000"/>
            <a:ext cx="2059223" cy="137160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92979" y="152400"/>
            <a:ext cx="2059223" cy="1371600"/>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2400" y="5334000"/>
            <a:ext cx="2056373" cy="1371600"/>
          </a:xfrm>
          <a:prstGeom prst="rect">
            <a:avLst/>
          </a:prstGeom>
        </p:spPr>
      </p:pic>
    </p:spTree>
    <p:extLst>
      <p:ext uri="{BB962C8B-B14F-4D97-AF65-F5344CB8AC3E}">
        <p14:creationId xmlns:p14="http://schemas.microsoft.com/office/powerpoint/2010/main" val="965717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8">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8">
                                            <p:txEl>
                                              <p:pRg st="0" end="0"/>
                                            </p:txEl>
                                          </p:spTgt>
                                        </p:tgtEl>
                                        <p:attrNameLst>
                                          <p:attrName>ppt_w</p:attrName>
                                        </p:attrNameLst>
                                      </p:cBhvr>
                                    </p:anim>
                                    <p:anim by="(#ppt_w*0.50)" calcmode="lin" valueType="num">
                                      <p:cBhvr>
                                        <p:cTn id="8" dur="500" decel="50000" autoRev="1" fill="hold">
                                          <p:stCondLst>
                                            <p:cond delay="0"/>
                                          </p:stCondLst>
                                        </p:cTn>
                                        <p:tgtEl>
                                          <p:spTgt spid="8">
                                            <p:txEl>
                                              <p:pRg st="0" end="0"/>
                                            </p:txEl>
                                          </p:spTgt>
                                        </p:tgtEl>
                                        <p:attrNameLst>
                                          <p:attrName>ppt_x</p:attrName>
                                        </p:attrNameLst>
                                      </p:cBhvr>
                                    </p:anim>
                                    <p:anim from="(-#ppt_h/2)" to="(#ppt_y)" calcmode="lin" valueType="num">
                                      <p:cBhvr>
                                        <p:cTn id="9" dur="1000" fill="hold">
                                          <p:stCondLst>
                                            <p:cond delay="0"/>
                                          </p:stCondLst>
                                        </p:cTn>
                                        <p:tgtEl>
                                          <p:spTgt spid="8">
                                            <p:txEl>
                                              <p:pRg st="0" end="0"/>
                                            </p:txEl>
                                          </p:spTgt>
                                        </p:tgtEl>
                                        <p:attrNameLst>
                                          <p:attrName>ppt_y</p:attrName>
                                        </p:attrNameLst>
                                      </p:cBhvr>
                                    </p:anim>
                                    <p:animRot by="21600000">
                                      <p:cBhvr>
                                        <p:cTn id="10" dur="1000" fill="hold">
                                          <p:stCondLst>
                                            <p:cond delay="0"/>
                                          </p:stCondLst>
                                        </p:cTn>
                                        <p:tgtEl>
                                          <p:spTgt spid="8">
                                            <p:txEl>
                                              <p:pRg st="0" end="0"/>
                                            </p:txEl>
                                          </p:spTgt>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8">
                                            <p:txEl>
                                              <p:pRg st="2" end="2"/>
                                            </p:txEl>
                                          </p:spTgt>
                                        </p:tgtEl>
                                        <p:attrNameLst>
                                          <p:attrName>style.visibility</p:attrName>
                                        </p:attrNameLst>
                                      </p:cBhvr>
                                      <p:to>
                                        <p:strVal val="visible"/>
                                      </p:to>
                                    </p:set>
                                    <p:anim by="(-#ppt_w*2)" calcmode="lin" valueType="num">
                                      <p:cBhvr rctx="PPT">
                                        <p:cTn id="13" dur="500" autoRev="1" fill="hold">
                                          <p:stCondLst>
                                            <p:cond delay="0"/>
                                          </p:stCondLst>
                                        </p:cTn>
                                        <p:tgtEl>
                                          <p:spTgt spid="8">
                                            <p:txEl>
                                              <p:pRg st="2" end="2"/>
                                            </p:txEl>
                                          </p:spTgt>
                                        </p:tgtEl>
                                        <p:attrNameLst>
                                          <p:attrName>ppt_w</p:attrName>
                                        </p:attrNameLst>
                                      </p:cBhvr>
                                    </p:anim>
                                    <p:anim by="(#ppt_w*0.50)" calcmode="lin" valueType="num">
                                      <p:cBhvr>
                                        <p:cTn id="14" dur="500" decel="50000" autoRev="1" fill="hold">
                                          <p:stCondLst>
                                            <p:cond delay="0"/>
                                          </p:stCondLst>
                                        </p:cTn>
                                        <p:tgtEl>
                                          <p:spTgt spid="8">
                                            <p:txEl>
                                              <p:pRg st="2" end="2"/>
                                            </p:txEl>
                                          </p:spTgt>
                                        </p:tgtEl>
                                        <p:attrNameLst>
                                          <p:attrName>ppt_x</p:attrName>
                                        </p:attrNameLst>
                                      </p:cBhvr>
                                    </p:anim>
                                    <p:anim from="(-#ppt_h/2)" to="(#ppt_y)" calcmode="lin" valueType="num">
                                      <p:cBhvr>
                                        <p:cTn id="15" dur="1000" fill="hold">
                                          <p:stCondLst>
                                            <p:cond delay="0"/>
                                          </p:stCondLst>
                                        </p:cTn>
                                        <p:tgtEl>
                                          <p:spTgt spid="8">
                                            <p:txEl>
                                              <p:pRg st="2" end="2"/>
                                            </p:txEl>
                                          </p:spTgt>
                                        </p:tgtEl>
                                        <p:attrNameLst>
                                          <p:attrName>ppt_y</p:attrName>
                                        </p:attrNameLst>
                                      </p:cBhvr>
                                    </p:anim>
                                    <p:animRot by="21600000">
                                      <p:cBhvr>
                                        <p:cTn id="16" dur="1000" fill="hold">
                                          <p:stCondLst>
                                            <p:cond delay="0"/>
                                          </p:stCondLst>
                                        </p:cTn>
                                        <p:tgtEl>
                                          <p:spTgt spid="8">
                                            <p:txEl>
                                              <p:pRg st="2" end="2"/>
                                            </p:txEl>
                                          </p:spTgt>
                                        </p:tgtEl>
                                        <p:attrNameLst>
                                          <p:attrName>r</p:attrName>
                                        </p:attrNameLst>
                                      </p:cBhvr>
                                    </p:animRot>
                                  </p:childTnLst>
                                </p:cTn>
                              </p:par>
                              <p:par>
                                <p:cTn id="17" presetID="56" presetClass="entr" presetSubtype="0" fill="hold" grpId="0" nodeType="withEffect">
                                  <p:stCondLst>
                                    <p:cond delay="0"/>
                                  </p:stCondLst>
                                  <p:iterate type="lt">
                                    <p:tmPct val="10000"/>
                                  </p:iterate>
                                  <p:childTnLst>
                                    <p:set>
                                      <p:cBhvr>
                                        <p:cTn id="18" dur="1" fill="hold">
                                          <p:stCondLst>
                                            <p:cond delay="0"/>
                                          </p:stCondLst>
                                        </p:cTn>
                                        <p:tgtEl>
                                          <p:spTgt spid="8">
                                            <p:txEl>
                                              <p:pRg st="3" end="3"/>
                                            </p:txEl>
                                          </p:spTgt>
                                        </p:tgtEl>
                                        <p:attrNameLst>
                                          <p:attrName>style.visibility</p:attrName>
                                        </p:attrNameLst>
                                      </p:cBhvr>
                                      <p:to>
                                        <p:strVal val="visible"/>
                                      </p:to>
                                    </p:set>
                                    <p:anim by="(-#ppt_w*2)" calcmode="lin" valueType="num">
                                      <p:cBhvr rctx="PPT">
                                        <p:cTn id="19" dur="500" autoRev="1" fill="hold">
                                          <p:stCondLst>
                                            <p:cond delay="0"/>
                                          </p:stCondLst>
                                        </p:cTn>
                                        <p:tgtEl>
                                          <p:spTgt spid="8">
                                            <p:txEl>
                                              <p:pRg st="3" end="3"/>
                                            </p:txEl>
                                          </p:spTgt>
                                        </p:tgtEl>
                                        <p:attrNameLst>
                                          <p:attrName>ppt_w</p:attrName>
                                        </p:attrNameLst>
                                      </p:cBhvr>
                                    </p:anim>
                                    <p:anim by="(#ppt_w*0.50)" calcmode="lin" valueType="num">
                                      <p:cBhvr>
                                        <p:cTn id="20" dur="500" decel="50000" autoRev="1" fill="hold">
                                          <p:stCondLst>
                                            <p:cond delay="0"/>
                                          </p:stCondLst>
                                        </p:cTn>
                                        <p:tgtEl>
                                          <p:spTgt spid="8">
                                            <p:txEl>
                                              <p:pRg st="3" end="3"/>
                                            </p:txEl>
                                          </p:spTgt>
                                        </p:tgtEl>
                                        <p:attrNameLst>
                                          <p:attrName>ppt_x</p:attrName>
                                        </p:attrNameLst>
                                      </p:cBhvr>
                                    </p:anim>
                                    <p:anim from="(-#ppt_h/2)" to="(#ppt_y)" calcmode="lin" valueType="num">
                                      <p:cBhvr>
                                        <p:cTn id="21" dur="1000" fill="hold">
                                          <p:stCondLst>
                                            <p:cond delay="0"/>
                                          </p:stCondLst>
                                        </p:cTn>
                                        <p:tgtEl>
                                          <p:spTgt spid="8">
                                            <p:txEl>
                                              <p:pRg st="3" end="3"/>
                                            </p:txEl>
                                          </p:spTgt>
                                        </p:tgtEl>
                                        <p:attrNameLst>
                                          <p:attrName>ppt_y</p:attrName>
                                        </p:attrNameLst>
                                      </p:cBhvr>
                                    </p:anim>
                                    <p:animRot by="21600000">
                                      <p:cBhvr>
                                        <p:cTn id="22" dur="1000" fill="hold">
                                          <p:stCondLst>
                                            <p:cond delay="0"/>
                                          </p:stCondLst>
                                        </p:cTn>
                                        <p:tgtEl>
                                          <p:spTgt spid="8">
                                            <p:txEl>
                                              <p:pRg st="3" end="3"/>
                                            </p:txEl>
                                          </p:spTgt>
                                        </p:tgtEl>
                                        <p:attrNameLst>
                                          <p:attrName>r</p:attrName>
                                        </p:attrNameLst>
                                      </p:cBhvr>
                                    </p:animRot>
                                  </p:childTnLst>
                                </p:cTn>
                              </p:par>
                              <p:par>
                                <p:cTn id="23" presetID="56" presetClass="entr" presetSubtype="0" fill="hold" grpId="0" nodeType="withEffect">
                                  <p:stCondLst>
                                    <p:cond delay="0"/>
                                  </p:stCondLst>
                                  <p:iterate type="lt">
                                    <p:tmPct val="10000"/>
                                  </p:iterate>
                                  <p:childTnLst>
                                    <p:set>
                                      <p:cBhvr>
                                        <p:cTn id="24" dur="1" fill="hold">
                                          <p:stCondLst>
                                            <p:cond delay="0"/>
                                          </p:stCondLst>
                                        </p:cTn>
                                        <p:tgtEl>
                                          <p:spTgt spid="8">
                                            <p:txEl>
                                              <p:pRg st="4" end="4"/>
                                            </p:txEl>
                                          </p:spTgt>
                                        </p:tgtEl>
                                        <p:attrNameLst>
                                          <p:attrName>style.visibility</p:attrName>
                                        </p:attrNameLst>
                                      </p:cBhvr>
                                      <p:to>
                                        <p:strVal val="visible"/>
                                      </p:to>
                                    </p:set>
                                    <p:anim by="(-#ppt_w*2)" calcmode="lin" valueType="num">
                                      <p:cBhvr rctx="PPT">
                                        <p:cTn id="25" dur="500" autoRev="1" fill="hold">
                                          <p:stCondLst>
                                            <p:cond delay="0"/>
                                          </p:stCondLst>
                                        </p:cTn>
                                        <p:tgtEl>
                                          <p:spTgt spid="8">
                                            <p:txEl>
                                              <p:pRg st="4" end="4"/>
                                            </p:txEl>
                                          </p:spTgt>
                                        </p:tgtEl>
                                        <p:attrNameLst>
                                          <p:attrName>ppt_w</p:attrName>
                                        </p:attrNameLst>
                                      </p:cBhvr>
                                    </p:anim>
                                    <p:anim by="(#ppt_w*0.50)" calcmode="lin" valueType="num">
                                      <p:cBhvr>
                                        <p:cTn id="26" dur="500" decel="50000" autoRev="1" fill="hold">
                                          <p:stCondLst>
                                            <p:cond delay="0"/>
                                          </p:stCondLst>
                                        </p:cTn>
                                        <p:tgtEl>
                                          <p:spTgt spid="8">
                                            <p:txEl>
                                              <p:pRg st="4" end="4"/>
                                            </p:txEl>
                                          </p:spTgt>
                                        </p:tgtEl>
                                        <p:attrNameLst>
                                          <p:attrName>ppt_x</p:attrName>
                                        </p:attrNameLst>
                                      </p:cBhvr>
                                    </p:anim>
                                    <p:anim from="(-#ppt_h/2)" to="(#ppt_y)" calcmode="lin" valueType="num">
                                      <p:cBhvr>
                                        <p:cTn id="27" dur="1000" fill="hold">
                                          <p:stCondLst>
                                            <p:cond delay="0"/>
                                          </p:stCondLst>
                                        </p:cTn>
                                        <p:tgtEl>
                                          <p:spTgt spid="8">
                                            <p:txEl>
                                              <p:pRg st="4" end="4"/>
                                            </p:txEl>
                                          </p:spTgt>
                                        </p:tgtEl>
                                        <p:attrNameLst>
                                          <p:attrName>ppt_y</p:attrName>
                                        </p:attrNameLst>
                                      </p:cBhvr>
                                    </p:anim>
                                    <p:animRot by="21600000">
                                      <p:cBhvr>
                                        <p:cTn id="28" dur="1000" fill="hold">
                                          <p:stCondLst>
                                            <p:cond delay="0"/>
                                          </p:stCondLst>
                                        </p:cTn>
                                        <p:tgtEl>
                                          <p:spTgt spid="8">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295400" y="838200"/>
            <a:ext cx="3657600" cy="5334000"/>
          </a:xfrm>
          <a:solidFill>
            <a:schemeClr val="accent6">
              <a:lumMod val="40000"/>
              <a:lumOff val="60000"/>
            </a:schemeClr>
          </a:solidFill>
        </p:spPr>
        <p:txBody>
          <a:bodyPr>
            <a:noAutofit/>
          </a:bodyPr>
          <a:lstStyle/>
          <a:p>
            <a:pPr marL="0" indent="0" algn="ctr">
              <a:buNone/>
            </a:pPr>
            <a:r>
              <a:rPr lang="en-US" sz="4000" dirty="0" smtClean="0">
                <a:latin typeface="Cambria" panose="02040503050406030204" pitchFamily="18" charset="0"/>
              </a:rPr>
              <a:t>Spouses help each other to know, love and serve God and raise  children according to the Faith.</a:t>
            </a:r>
          </a:p>
        </p:txBody>
      </p:sp>
      <p:pic>
        <p:nvPicPr>
          <p:cNvPr id="4" name="Picture 9" descr="http://www.tldm.org/directives/matrimony.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43097" y="838200"/>
            <a:ext cx="2608288" cy="2651760"/>
          </a:xfrm>
          <a:prstGeom prst="rect">
            <a:avLst/>
          </a:prstGeom>
          <a:noFill/>
        </p:spPr>
      </p:pic>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43097" y="3489960"/>
            <a:ext cx="2634758" cy="26517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8">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8">
                                            <p:txEl>
                                              <p:pRg st="0" end="0"/>
                                            </p:txEl>
                                          </p:spTgt>
                                        </p:tgtEl>
                                        <p:attrNameLst>
                                          <p:attrName>ppt_w</p:attrName>
                                        </p:attrNameLst>
                                      </p:cBhvr>
                                    </p:anim>
                                    <p:anim by="(#ppt_w*0.50)" calcmode="lin" valueType="num">
                                      <p:cBhvr>
                                        <p:cTn id="8" dur="500" decel="50000" autoRev="1" fill="hold">
                                          <p:stCondLst>
                                            <p:cond delay="0"/>
                                          </p:stCondLst>
                                        </p:cTn>
                                        <p:tgtEl>
                                          <p:spTgt spid="8">
                                            <p:txEl>
                                              <p:pRg st="0" end="0"/>
                                            </p:txEl>
                                          </p:spTgt>
                                        </p:tgtEl>
                                        <p:attrNameLst>
                                          <p:attrName>ppt_x</p:attrName>
                                        </p:attrNameLst>
                                      </p:cBhvr>
                                    </p:anim>
                                    <p:anim from="(-#ppt_h/2)" to="(#ppt_y)" calcmode="lin" valueType="num">
                                      <p:cBhvr>
                                        <p:cTn id="9" dur="1000" fill="hold">
                                          <p:stCondLst>
                                            <p:cond delay="0"/>
                                          </p:stCondLst>
                                        </p:cTn>
                                        <p:tgtEl>
                                          <p:spTgt spid="8">
                                            <p:txEl>
                                              <p:pRg st="0" end="0"/>
                                            </p:txEl>
                                          </p:spTgt>
                                        </p:tgtEl>
                                        <p:attrNameLst>
                                          <p:attrName>ppt_y</p:attrName>
                                        </p:attrNameLst>
                                      </p:cBhvr>
                                    </p:anim>
                                    <p:animRot by="21600000">
                                      <p:cBhvr>
                                        <p:cTn id="10" dur="1000" fill="hold">
                                          <p:stCondLst>
                                            <p:cond delay="0"/>
                                          </p:stCondLst>
                                        </p:cTn>
                                        <p:tgtEl>
                                          <p:spTgt spid="8">
                                            <p:txEl>
                                              <p:pRg st="0" end="0"/>
                                            </p:txEl>
                                          </p:spTgt>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8">
                                            <p:bg/>
                                          </p:spTgt>
                                        </p:tgtEl>
                                        <p:attrNameLst>
                                          <p:attrName>style.visibility</p:attrName>
                                        </p:attrNameLst>
                                      </p:cBhvr>
                                      <p:to>
                                        <p:strVal val="visible"/>
                                      </p:to>
                                    </p:set>
                                    <p:anim by="(-#ppt_w*2)" calcmode="lin" valueType="num">
                                      <p:cBhvr rctx="PPT">
                                        <p:cTn id="13" dur="500" autoRev="1" fill="hold">
                                          <p:stCondLst>
                                            <p:cond delay="0"/>
                                          </p:stCondLst>
                                        </p:cTn>
                                        <p:tgtEl>
                                          <p:spTgt spid="8">
                                            <p:bg/>
                                          </p:spTgt>
                                        </p:tgtEl>
                                        <p:attrNameLst>
                                          <p:attrName>ppt_w</p:attrName>
                                        </p:attrNameLst>
                                      </p:cBhvr>
                                    </p:anim>
                                    <p:anim by="(#ppt_w*0.50)" calcmode="lin" valueType="num">
                                      <p:cBhvr>
                                        <p:cTn id="14" dur="500" decel="50000" autoRev="1" fill="hold">
                                          <p:stCondLst>
                                            <p:cond delay="0"/>
                                          </p:stCondLst>
                                        </p:cTn>
                                        <p:tgtEl>
                                          <p:spTgt spid="8">
                                            <p:bg/>
                                          </p:spTgt>
                                        </p:tgtEl>
                                        <p:attrNameLst>
                                          <p:attrName>ppt_x</p:attrName>
                                        </p:attrNameLst>
                                      </p:cBhvr>
                                    </p:anim>
                                    <p:anim from="(-#ppt_h/2)" to="(#ppt_y)" calcmode="lin" valueType="num">
                                      <p:cBhvr>
                                        <p:cTn id="15" dur="1000" fill="hold">
                                          <p:stCondLst>
                                            <p:cond delay="0"/>
                                          </p:stCondLst>
                                        </p:cTn>
                                        <p:tgtEl>
                                          <p:spTgt spid="8">
                                            <p:bg/>
                                          </p:spTgt>
                                        </p:tgtEl>
                                        <p:attrNameLst>
                                          <p:attrName>ppt_y</p:attrName>
                                        </p:attrNameLst>
                                      </p:cBhvr>
                                    </p:anim>
                                    <p:animRot by="21600000">
                                      <p:cBhvr>
                                        <p:cTn id="16" dur="1000" fill="hold">
                                          <p:stCondLst>
                                            <p:cond delay="0"/>
                                          </p:stCondLst>
                                        </p:cTn>
                                        <p:tgtEl>
                                          <p:spTgt spid="8">
                                            <p:bg/>
                                          </p:spTgt>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amond(in)">
                                      <p:cBhvr>
                                        <p:cTn id="21" dur="2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667000" y="884464"/>
            <a:ext cx="5943600" cy="1066800"/>
          </a:xfrm>
        </p:spPr>
        <p:txBody>
          <a:bodyPr>
            <a:normAutofit/>
          </a:bodyPr>
          <a:lstStyle/>
          <a:p>
            <a:pPr marL="0" indent="0">
              <a:buNone/>
            </a:pPr>
            <a:r>
              <a:rPr lang="en-US" sz="3600" dirty="0" smtClean="0">
                <a:latin typeface="Cambria" panose="02040503050406030204" pitchFamily="18" charset="0"/>
              </a:rPr>
              <a:t>What is a Christian marriage?</a:t>
            </a:r>
          </a:p>
        </p:txBody>
      </p:sp>
      <p:pic>
        <p:nvPicPr>
          <p:cNvPr id="4" name="Picture 4" descr="http://www.soschildrensvillages.org.uk/imgs/content/Portrait-of-three-children.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15000" y="4792980"/>
            <a:ext cx="2608651" cy="173736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Content Placeholder 7"/>
          <p:cNvSpPr txBox="1">
            <a:spLocks/>
          </p:cNvSpPr>
          <p:nvPr/>
        </p:nvSpPr>
        <p:spPr>
          <a:xfrm>
            <a:off x="1219200" y="2514600"/>
            <a:ext cx="6858000" cy="3429000"/>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sz="2800" dirty="0" smtClean="0">
                <a:latin typeface="Cambria" panose="02040503050406030204" pitchFamily="18" charset="0"/>
              </a:rPr>
              <a:t>Husband and wife must be baptized</a:t>
            </a:r>
          </a:p>
          <a:p>
            <a:r>
              <a:rPr lang="en-US" sz="2800" dirty="0" smtClean="0">
                <a:latin typeface="Cambria" panose="02040503050406030204" pitchFamily="18" charset="0"/>
              </a:rPr>
              <a:t>Must intend to live their marriage according to God’s plan</a:t>
            </a:r>
          </a:p>
          <a:p>
            <a:r>
              <a:rPr lang="en-US" sz="2800" dirty="0" smtClean="0">
                <a:latin typeface="Cambria" panose="02040503050406030204" pitchFamily="18" charset="0"/>
              </a:rPr>
              <a:t>A life-long union that is open to children</a:t>
            </a:r>
          </a:p>
          <a:p>
            <a:r>
              <a:rPr lang="en-US" sz="2800" dirty="0" smtClean="0">
                <a:latin typeface="Cambria" panose="02040503050406030204" pitchFamily="18" charset="0"/>
              </a:rPr>
              <a:t>Free consent</a:t>
            </a: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4800" y="213904"/>
            <a:ext cx="2158529" cy="173736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8">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8">
                                            <p:txEl>
                                              <p:pRg st="0" end="0"/>
                                            </p:txEl>
                                          </p:spTgt>
                                        </p:tgtEl>
                                        <p:attrNameLst>
                                          <p:attrName>ppt_w</p:attrName>
                                        </p:attrNameLst>
                                      </p:cBhvr>
                                    </p:anim>
                                    <p:anim by="(#ppt_w*0.50)" calcmode="lin" valueType="num">
                                      <p:cBhvr>
                                        <p:cTn id="8" dur="500" decel="50000" autoRev="1" fill="hold">
                                          <p:stCondLst>
                                            <p:cond delay="0"/>
                                          </p:stCondLst>
                                        </p:cTn>
                                        <p:tgtEl>
                                          <p:spTgt spid="8">
                                            <p:txEl>
                                              <p:pRg st="0" end="0"/>
                                            </p:txEl>
                                          </p:spTgt>
                                        </p:tgtEl>
                                        <p:attrNameLst>
                                          <p:attrName>ppt_x</p:attrName>
                                        </p:attrNameLst>
                                      </p:cBhvr>
                                    </p:anim>
                                    <p:anim from="(-#ppt_h/2)" to="(#ppt_y)" calcmode="lin" valueType="num">
                                      <p:cBhvr>
                                        <p:cTn id="9" dur="1000" fill="hold">
                                          <p:stCondLst>
                                            <p:cond delay="0"/>
                                          </p:stCondLst>
                                        </p:cTn>
                                        <p:tgtEl>
                                          <p:spTgt spid="8">
                                            <p:txEl>
                                              <p:pRg st="0" end="0"/>
                                            </p:txEl>
                                          </p:spTgt>
                                        </p:tgtEl>
                                        <p:attrNameLst>
                                          <p:attrName>ppt_y</p:attrName>
                                        </p:attrNameLst>
                                      </p:cBhvr>
                                    </p:anim>
                                    <p:animRot by="21600000">
                                      <p:cBhvr>
                                        <p:cTn id="10" dur="1000" fill="hold">
                                          <p:stCondLst>
                                            <p:cond delay="0"/>
                                          </p:stCondLst>
                                        </p:cTn>
                                        <p:tgtEl>
                                          <p:spTgt spid="8">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grpId="0" nodeType="clickEffect">
                                  <p:stCondLst>
                                    <p:cond delay="0"/>
                                  </p:stCondLst>
                                  <p:iterate type="lt">
                                    <p:tmPct val="10000"/>
                                  </p:iterate>
                                  <p:childTnLst>
                                    <p:set>
                                      <p:cBhvr>
                                        <p:cTn id="24" dur="1" fill="hold">
                                          <p:stCondLst>
                                            <p:cond delay="0"/>
                                          </p:stCondLst>
                                        </p:cTn>
                                        <p:tgtEl>
                                          <p:spTgt spid="5">
                                            <p:txEl>
                                              <p:pRg st="0" end="0"/>
                                            </p:txEl>
                                          </p:spTgt>
                                        </p:tgtEl>
                                        <p:attrNameLst>
                                          <p:attrName>style.visibility</p:attrName>
                                        </p:attrNameLst>
                                      </p:cBhvr>
                                      <p:to>
                                        <p:strVal val="visible"/>
                                      </p:to>
                                    </p:set>
                                    <p:anim by="(-#ppt_w*2)" calcmode="lin" valueType="num">
                                      <p:cBhvr rctx="PPT">
                                        <p:cTn id="25" dur="500" autoRev="1" fill="hold">
                                          <p:stCondLst>
                                            <p:cond delay="0"/>
                                          </p:stCondLst>
                                        </p:cTn>
                                        <p:tgtEl>
                                          <p:spTgt spid="5">
                                            <p:txEl>
                                              <p:pRg st="0" end="0"/>
                                            </p:txEl>
                                          </p:spTgt>
                                        </p:tgtEl>
                                        <p:attrNameLst>
                                          <p:attrName>ppt_w</p:attrName>
                                        </p:attrNameLst>
                                      </p:cBhvr>
                                    </p:anim>
                                    <p:anim by="(#ppt_w*0.50)" calcmode="lin" valueType="num">
                                      <p:cBhvr>
                                        <p:cTn id="26" dur="500" decel="50000" autoRev="1" fill="hold">
                                          <p:stCondLst>
                                            <p:cond delay="0"/>
                                          </p:stCondLst>
                                        </p:cTn>
                                        <p:tgtEl>
                                          <p:spTgt spid="5">
                                            <p:txEl>
                                              <p:pRg st="0" end="0"/>
                                            </p:txEl>
                                          </p:spTgt>
                                        </p:tgtEl>
                                        <p:attrNameLst>
                                          <p:attrName>ppt_x</p:attrName>
                                        </p:attrNameLst>
                                      </p:cBhvr>
                                    </p:anim>
                                    <p:anim from="(-#ppt_h/2)" to="(#ppt_y)" calcmode="lin" valueType="num">
                                      <p:cBhvr>
                                        <p:cTn id="27" dur="1000" fill="hold">
                                          <p:stCondLst>
                                            <p:cond delay="0"/>
                                          </p:stCondLst>
                                        </p:cTn>
                                        <p:tgtEl>
                                          <p:spTgt spid="5">
                                            <p:txEl>
                                              <p:pRg st="0" end="0"/>
                                            </p:txEl>
                                          </p:spTgt>
                                        </p:tgtEl>
                                        <p:attrNameLst>
                                          <p:attrName>ppt_y</p:attrName>
                                        </p:attrNameLst>
                                      </p:cBhvr>
                                    </p:anim>
                                    <p:animRot by="21600000">
                                      <p:cBhvr>
                                        <p:cTn id="28" dur="1000" fill="hold">
                                          <p:stCondLst>
                                            <p:cond delay="0"/>
                                          </p:stCondLst>
                                        </p:cTn>
                                        <p:tgtEl>
                                          <p:spTgt spid="5">
                                            <p:txEl>
                                              <p:pRg st="0" end="0"/>
                                            </p:txEl>
                                          </p:spTgt>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56" presetClass="entr" presetSubtype="0" fill="hold" grpId="0" nodeType="clickEffect">
                                  <p:stCondLst>
                                    <p:cond delay="0"/>
                                  </p:stCondLst>
                                  <p:iterate type="lt">
                                    <p:tmPct val="10000"/>
                                  </p:iterate>
                                  <p:childTnLst>
                                    <p:set>
                                      <p:cBhvr>
                                        <p:cTn id="32" dur="1" fill="hold">
                                          <p:stCondLst>
                                            <p:cond delay="0"/>
                                          </p:stCondLst>
                                        </p:cTn>
                                        <p:tgtEl>
                                          <p:spTgt spid="5">
                                            <p:txEl>
                                              <p:pRg st="1" end="1"/>
                                            </p:txEl>
                                          </p:spTgt>
                                        </p:tgtEl>
                                        <p:attrNameLst>
                                          <p:attrName>style.visibility</p:attrName>
                                        </p:attrNameLst>
                                      </p:cBhvr>
                                      <p:to>
                                        <p:strVal val="visible"/>
                                      </p:to>
                                    </p:set>
                                    <p:anim by="(-#ppt_w*2)" calcmode="lin" valueType="num">
                                      <p:cBhvr rctx="PPT">
                                        <p:cTn id="33" dur="500" autoRev="1" fill="hold">
                                          <p:stCondLst>
                                            <p:cond delay="0"/>
                                          </p:stCondLst>
                                        </p:cTn>
                                        <p:tgtEl>
                                          <p:spTgt spid="5">
                                            <p:txEl>
                                              <p:pRg st="1" end="1"/>
                                            </p:txEl>
                                          </p:spTgt>
                                        </p:tgtEl>
                                        <p:attrNameLst>
                                          <p:attrName>ppt_w</p:attrName>
                                        </p:attrNameLst>
                                      </p:cBhvr>
                                    </p:anim>
                                    <p:anim by="(#ppt_w*0.50)" calcmode="lin" valueType="num">
                                      <p:cBhvr>
                                        <p:cTn id="34" dur="500" decel="50000" autoRev="1" fill="hold">
                                          <p:stCondLst>
                                            <p:cond delay="0"/>
                                          </p:stCondLst>
                                        </p:cTn>
                                        <p:tgtEl>
                                          <p:spTgt spid="5">
                                            <p:txEl>
                                              <p:pRg st="1" end="1"/>
                                            </p:txEl>
                                          </p:spTgt>
                                        </p:tgtEl>
                                        <p:attrNameLst>
                                          <p:attrName>ppt_x</p:attrName>
                                        </p:attrNameLst>
                                      </p:cBhvr>
                                    </p:anim>
                                    <p:anim from="(-#ppt_h/2)" to="(#ppt_y)" calcmode="lin" valueType="num">
                                      <p:cBhvr>
                                        <p:cTn id="35" dur="1000" fill="hold">
                                          <p:stCondLst>
                                            <p:cond delay="0"/>
                                          </p:stCondLst>
                                        </p:cTn>
                                        <p:tgtEl>
                                          <p:spTgt spid="5">
                                            <p:txEl>
                                              <p:pRg st="1" end="1"/>
                                            </p:txEl>
                                          </p:spTgt>
                                        </p:tgtEl>
                                        <p:attrNameLst>
                                          <p:attrName>ppt_y</p:attrName>
                                        </p:attrNameLst>
                                      </p:cBhvr>
                                    </p:anim>
                                    <p:animRot by="21600000">
                                      <p:cBhvr>
                                        <p:cTn id="36" dur="1000" fill="hold">
                                          <p:stCondLst>
                                            <p:cond delay="0"/>
                                          </p:stCondLst>
                                        </p:cTn>
                                        <p:tgtEl>
                                          <p:spTgt spid="5">
                                            <p:txEl>
                                              <p:pRg st="1" end="1"/>
                                            </p:txEl>
                                          </p:spTgt>
                                        </p:tgtEl>
                                        <p:attrNameLst>
                                          <p:attrName>r</p:attrName>
                                        </p:attrNameLst>
                                      </p:cBhvr>
                                    </p:animRot>
                                  </p:childTnLst>
                                </p:cTn>
                              </p:par>
                            </p:childTnLst>
                          </p:cTn>
                        </p:par>
                      </p:childTnLst>
                    </p:cTn>
                  </p:par>
                  <p:par>
                    <p:cTn id="37" fill="hold">
                      <p:stCondLst>
                        <p:cond delay="indefinite"/>
                      </p:stCondLst>
                      <p:childTnLst>
                        <p:par>
                          <p:cTn id="38" fill="hold">
                            <p:stCondLst>
                              <p:cond delay="0"/>
                            </p:stCondLst>
                            <p:childTnLst>
                              <p:par>
                                <p:cTn id="39" presetID="56" presetClass="entr" presetSubtype="0" fill="hold" grpId="0" nodeType="clickEffect">
                                  <p:stCondLst>
                                    <p:cond delay="0"/>
                                  </p:stCondLst>
                                  <p:iterate type="lt">
                                    <p:tmPct val="10000"/>
                                  </p:iterate>
                                  <p:childTnLst>
                                    <p:set>
                                      <p:cBhvr>
                                        <p:cTn id="40" dur="1" fill="hold">
                                          <p:stCondLst>
                                            <p:cond delay="0"/>
                                          </p:stCondLst>
                                        </p:cTn>
                                        <p:tgtEl>
                                          <p:spTgt spid="5">
                                            <p:txEl>
                                              <p:pRg st="2" end="2"/>
                                            </p:txEl>
                                          </p:spTgt>
                                        </p:tgtEl>
                                        <p:attrNameLst>
                                          <p:attrName>style.visibility</p:attrName>
                                        </p:attrNameLst>
                                      </p:cBhvr>
                                      <p:to>
                                        <p:strVal val="visible"/>
                                      </p:to>
                                    </p:set>
                                    <p:anim by="(-#ppt_w*2)" calcmode="lin" valueType="num">
                                      <p:cBhvr rctx="PPT">
                                        <p:cTn id="41" dur="500" autoRev="1" fill="hold">
                                          <p:stCondLst>
                                            <p:cond delay="0"/>
                                          </p:stCondLst>
                                        </p:cTn>
                                        <p:tgtEl>
                                          <p:spTgt spid="5">
                                            <p:txEl>
                                              <p:pRg st="2" end="2"/>
                                            </p:txEl>
                                          </p:spTgt>
                                        </p:tgtEl>
                                        <p:attrNameLst>
                                          <p:attrName>ppt_w</p:attrName>
                                        </p:attrNameLst>
                                      </p:cBhvr>
                                    </p:anim>
                                    <p:anim by="(#ppt_w*0.50)" calcmode="lin" valueType="num">
                                      <p:cBhvr>
                                        <p:cTn id="42" dur="500" decel="50000" autoRev="1" fill="hold">
                                          <p:stCondLst>
                                            <p:cond delay="0"/>
                                          </p:stCondLst>
                                        </p:cTn>
                                        <p:tgtEl>
                                          <p:spTgt spid="5">
                                            <p:txEl>
                                              <p:pRg st="2" end="2"/>
                                            </p:txEl>
                                          </p:spTgt>
                                        </p:tgtEl>
                                        <p:attrNameLst>
                                          <p:attrName>ppt_x</p:attrName>
                                        </p:attrNameLst>
                                      </p:cBhvr>
                                    </p:anim>
                                    <p:anim from="(-#ppt_h/2)" to="(#ppt_y)" calcmode="lin" valueType="num">
                                      <p:cBhvr>
                                        <p:cTn id="43" dur="1000" fill="hold">
                                          <p:stCondLst>
                                            <p:cond delay="0"/>
                                          </p:stCondLst>
                                        </p:cTn>
                                        <p:tgtEl>
                                          <p:spTgt spid="5">
                                            <p:txEl>
                                              <p:pRg st="2" end="2"/>
                                            </p:txEl>
                                          </p:spTgt>
                                        </p:tgtEl>
                                        <p:attrNameLst>
                                          <p:attrName>ppt_y</p:attrName>
                                        </p:attrNameLst>
                                      </p:cBhvr>
                                    </p:anim>
                                    <p:animRot by="21600000">
                                      <p:cBhvr>
                                        <p:cTn id="44" dur="1000" fill="hold">
                                          <p:stCondLst>
                                            <p:cond delay="0"/>
                                          </p:stCondLst>
                                        </p:cTn>
                                        <p:tgtEl>
                                          <p:spTgt spid="5">
                                            <p:txEl>
                                              <p:pRg st="2" end="2"/>
                                            </p:txEl>
                                          </p:spTgt>
                                        </p:tgtEl>
                                        <p:attrNameLst>
                                          <p:attrName>r</p:attrName>
                                        </p:attrNameLst>
                                      </p:cBhvr>
                                    </p:animRot>
                                  </p:childTnLst>
                                </p:cTn>
                              </p:par>
                            </p:childTnLst>
                          </p:cTn>
                        </p:par>
                      </p:childTnLst>
                    </p:cTn>
                  </p:par>
                  <p:par>
                    <p:cTn id="45" fill="hold">
                      <p:stCondLst>
                        <p:cond delay="indefinite"/>
                      </p:stCondLst>
                      <p:childTnLst>
                        <p:par>
                          <p:cTn id="46" fill="hold">
                            <p:stCondLst>
                              <p:cond delay="0"/>
                            </p:stCondLst>
                            <p:childTnLst>
                              <p:par>
                                <p:cTn id="47" presetID="56" presetClass="entr" presetSubtype="0" fill="hold" grpId="0" nodeType="clickEffect">
                                  <p:stCondLst>
                                    <p:cond delay="0"/>
                                  </p:stCondLst>
                                  <p:iterate type="lt">
                                    <p:tmPct val="10000"/>
                                  </p:iterate>
                                  <p:childTnLst>
                                    <p:set>
                                      <p:cBhvr>
                                        <p:cTn id="48" dur="1" fill="hold">
                                          <p:stCondLst>
                                            <p:cond delay="0"/>
                                          </p:stCondLst>
                                        </p:cTn>
                                        <p:tgtEl>
                                          <p:spTgt spid="5">
                                            <p:txEl>
                                              <p:pRg st="3" end="3"/>
                                            </p:txEl>
                                          </p:spTgt>
                                        </p:tgtEl>
                                        <p:attrNameLst>
                                          <p:attrName>style.visibility</p:attrName>
                                        </p:attrNameLst>
                                      </p:cBhvr>
                                      <p:to>
                                        <p:strVal val="visible"/>
                                      </p:to>
                                    </p:set>
                                    <p:anim by="(-#ppt_w*2)" calcmode="lin" valueType="num">
                                      <p:cBhvr rctx="PPT">
                                        <p:cTn id="49" dur="500" autoRev="1" fill="hold">
                                          <p:stCondLst>
                                            <p:cond delay="0"/>
                                          </p:stCondLst>
                                        </p:cTn>
                                        <p:tgtEl>
                                          <p:spTgt spid="5">
                                            <p:txEl>
                                              <p:pRg st="3" end="3"/>
                                            </p:txEl>
                                          </p:spTgt>
                                        </p:tgtEl>
                                        <p:attrNameLst>
                                          <p:attrName>ppt_w</p:attrName>
                                        </p:attrNameLst>
                                      </p:cBhvr>
                                    </p:anim>
                                    <p:anim by="(#ppt_w*0.50)" calcmode="lin" valueType="num">
                                      <p:cBhvr>
                                        <p:cTn id="50" dur="500" decel="50000" autoRev="1" fill="hold">
                                          <p:stCondLst>
                                            <p:cond delay="0"/>
                                          </p:stCondLst>
                                        </p:cTn>
                                        <p:tgtEl>
                                          <p:spTgt spid="5">
                                            <p:txEl>
                                              <p:pRg st="3" end="3"/>
                                            </p:txEl>
                                          </p:spTgt>
                                        </p:tgtEl>
                                        <p:attrNameLst>
                                          <p:attrName>ppt_x</p:attrName>
                                        </p:attrNameLst>
                                      </p:cBhvr>
                                    </p:anim>
                                    <p:anim from="(-#ppt_h/2)" to="(#ppt_y)" calcmode="lin" valueType="num">
                                      <p:cBhvr>
                                        <p:cTn id="51" dur="1000" fill="hold">
                                          <p:stCondLst>
                                            <p:cond delay="0"/>
                                          </p:stCondLst>
                                        </p:cTn>
                                        <p:tgtEl>
                                          <p:spTgt spid="5">
                                            <p:txEl>
                                              <p:pRg st="3" end="3"/>
                                            </p:txEl>
                                          </p:spTgt>
                                        </p:tgtEl>
                                        <p:attrNameLst>
                                          <p:attrName>ppt_y</p:attrName>
                                        </p:attrNameLst>
                                      </p:cBhvr>
                                    </p:anim>
                                    <p:animRot by="21600000">
                                      <p:cBhvr>
                                        <p:cTn id="52" dur="1000" fill="hold">
                                          <p:stCondLst>
                                            <p:cond delay="0"/>
                                          </p:stCondLst>
                                        </p:cTn>
                                        <p:tgtEl>
                                          <p:spTgt spid="5">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76867" y="762000"/>
            <a:ext cx="6798734" cy="1087496"/>
          </a:xfrm>
        </p:spPr>
        <p:txBody>
          <a:bodyPr/>
          <a:lstStyle/>
          <a:p>
            <a:r>
              <a:rPr lang="en-US" dirty="0" smtClean="0">
                <a:latin typeface="Cambria" panose="02040503050406030204" pitchFamily="18" charset="0"/>
              </a:rPr>
              <a:t>Sign of Matrimony</a:t>
            </a:r>
            <a:endParaRPr lang="en-US" dirty="0">
              <a:latin typeface="Cambria" panose="02040503050406030204" pitchFamily="18" charset="0"/>
            </a:endParaRPr>
          </a:p>
        </p:txBody>
      </p:sp>
      <p:sp>
        <p:nvSpPr>
          <p:cNvPr id="8" name="Content Placeholder 7"/>
          <p:cNvSpPr>
            <a:spLocks noGrp="1"/>
          </p:cNvSpPr>
          <p:nvPr>
            <p:ph idx="1"/>
          </p:nvPr>
        </p:nvSpPr>
        <p:spPr>
          <a:xfrm>
            <a:off x="1176864" y="4212633"/>
            <a:ext cx="7052735" cy="1959567"/>
          </a:xfrm>
        </p:spPr>
        <p:txBody>
          <a:bodyPr>
            <a:noAutofit/>
          </a:bodyPr>
          <a:lstStyle/>
          <a:p>
            <a:r>
              <a:rPr lang="en-US" sz="2800" dirty="0" smtClean="0">
                <a:latin typeface="Cambria" panose="02040503050406030204" pitchFamily="18" charset="0"/>
              </a:rPr>
              <a:t>Minister: man and woman</a:t>
            </a:r>
          </a:p>
          <a:p>
            <a:r>
              <a:rPr lang="en-US" sz="2800" dirty="0" smtClean="0">
                <a:latin typeface="Cambria" panose="02040503050406030204" pitchFamily="18" charset="0"/>
              </a:rPr>
              <a:t>Matter: man and woman and their consent</a:t>
            </a:r>
          </a:p>
          <a:p>
            <a:r>
              <a:rPr lang="en-US" sz="2800" dirty="0" smtClean="0">
                <a:latin typeface="Cambria" panose="02040503050406030204" pitchFamily="18" charset="0"/>
              </a:rPr>
              <a:t>Form: the vows</a:t>
            </a:r>
            <a:endParaRPr lang="en-US" sz="2800" dirty="0">
              <a:latin typeface="Cambria" panose="02040503050406030204" pitchFamily="18" charset="0"/>
            </a:endParaRPr>
          </a:p>
        </p:txBody>
      </p:sp>
      <p:pic>
        <p:nvPicPr>
          <p:cNvPr id="5" name="Picture 6"/>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2916290" y="1827725"/>
            <a:ext cx="3319887" cy="2209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8">
                                            <p:txEl>
                                              <p:pRg st="0" end="0"/>
                                            </p:txEl>
                                          </p:spTgt>
                                        </p:tgtEl>
                                        <p:attrNameLst>
                                          <p:attrName>style.visibility</p:attrName>
                                        </p:attrNameLst>
                                      </p:cBhvr>
                                      <p:to>
                                        <p:strVal val="visible"/>
                                      </p:to>
                                    </p:set>
                                    <p:anim by="(-#ppt_w*2)" calcmode="lin" valueType="num">
                                      <p:cBhvr rctx="PPT">
                                        <p:cTn id="12" dur="500" autoRev="1" fill="hold">
                                          <p:stCondLst>
                                            <p:cond delay="0"/>
                                          </p:stCondLst>
                                        </p:cTn>
                                        <p:tgtEl>
                                          <p:spTgt spid="8">
                                            <p:txEl>
                                              <p:pRg st="0" end="0"/>
                                            </p:txEl>
                                          </p:spTgt>
                                        </p:tgtEl>
                                        <p:attrNameLst>
                                          <p:attrName>ppt_w</p:attrName>
                                        </p:attrNameLst>
                                      </p:cBhvr>
                                    </p:anim>
                                    <p:anim by="(#ppt_w*0.50)" calcmode="lin" valueType="num">
                                      <p:cBhvr>
                                        <p:cTn id="13" dur="500" decel="50000" autoRev="1" fill="hold">
                                          <p:stCondLst>
                                            <p:cond delay="0"/>
                                          </p:stCondLst>
                                        </p:cTn>
                                        <p:tgtEl>
                                          <p:spTgt spid="8">
                                            <p:txEl>
                                              <p:pRg st="0" end="0"/>
                                            </p:txEl>
                                          </p:spTgt>
                                        </p:tgtEl>
                                        <p:attrNameLst>
                                          <p:attrName>ppt_x</p:attrName>
                                        </p:attrNameLst>
                                      </p:cBhvr>
                                    </p:anim>
                                    <p:anim from="(-#ppt_h/2)" to="(#ppt_y)" calcmode="lin" valueType="num">
                                      <p:cBhvr>
                                        <p:cTn id="14" dur="1000" fill="hold">
                                          <p:stCondLst>
                                            <p:cond delay="0"/>
                                          </p:stCondLst>
                                        </p:cTn>
                                        <p:tgtEl>
                                          <p:spTgt spid="8">
                                            <p:txEl>
                                              <p:pRg st="0" end="0"/>
                                            </p:txEl>
                                          </p:spTgt>
                                        </p:tgtEl>
                                        <p:attrNameLst>
                                          <p:attrName>ppt_y</p:attrName>
                                        </p:attrNameLst>
                                      </p:cBhvr>
                                    </p:anim>
                                    <p:animRot by="21600000">
                                      <p:cBhvr>
                                        <p:cTn id="15" dur="1000" fill="hold">
                                          <p:stCondLst>
                                            <p:cond delay="0"/>
                                          </p:stCondLst>
                                        </p:cTn>
                                        <p:tgtEl>
                                          <p:spTgt spid="8">
                                            <p:txEl>
                                              <p:pRg st="0" end="0"/>
                                            </p:txEl>
                                          </p:spTgt>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8">
                                            <p:txEl>
                                              <p:pRg st="1" end="1"/>
                                            </p:txEl>
                                          </p:spTgt>
                                        </p:tgtEl>
                                        <p:attrNameLst>
                                          <p:attrName>style.visibility</p:attrName>
                                        </p:attrNameLst>
                                      </p:cBhvr>
                                      <p:to>
                                        <p:strVal val="visible"/>
                                      </p:to>
                                    </p:set>
                                    <p:anim by="(-#ppt_w*2)" calcmode="lin" valueType="num">
                                      <p:cBhvr rctx="PPT">
                                        <p:cTn id="20" dur="500" autoRev="1" fill="hold">
                                          <p:stCondLst>
                                            <p:cond delay="0"/>
                                          </p:stCondLst>
                                        </p:cTn>
                                        <p:tgtEl>
                                          <p:spTgt spid="8">
                                            <p:txEl>
                                              <p:pRg st="1" end="1"/>
                                            </p:txEl>
                                          </p:spTgt>
                                        </p:tgtEl>
                                        <p:attrNameLst>
                                          <p:attrName>ppt_w</p:attrName>
                                        </p:attrNameLst>
                                      </p:cBhvr>
                                    </p:anim>
                                    <p:anim by="(#ppt_w*0.50)" calcmode="lin" valueType="num">
                                      <p:cBhvr>
                                        <p:cTn id="21" dur="500" decel="50000" autoRev="1" fill="hold">
                                          <p:stCondLst>
                                            <p:cond delay="0"/>
                                          </p:stCondLst>
                                        </p:cTn>
                                        <p:tgtEl>
                                          <p:spTgt spid="8">
                                            <p:txEl>
                                              <p:pRg st="1" end="1"/>
                                            </p:txEl>
                                          </p:spTgt>
                                        </p:tgtEl>
                                        <p:attrNameLst>
                                          <p:attrName>ppt_x</p:attrName>
                                        </p:attrNameLst>
                                      </p:cBhvr>
                                    </p:anim>
                                    <p:anim from="(-#ppt_h/2)" to="(#ppt_y)" calcmode="lin" valueType="num">
                                      <p:cBhvr>
                                        <p:cTn id="22" dur="1000" fill="hold">
                                          <p:stCondLst>
                                            <p:cond delay="0"/>
                                          </p:stCondLst>
                                        </p:cTn>
                                        <p:tgtEl>
                                          <p:spTgt spid="8">
                                            <p:txEl>
                                              <p:pRg st="1" end="1"/>
                                            </p:txEl>
                                          </p:spTgt>
                                        </p:tgtEl>
                                        <p:attrNameLst>
                                          <p:attrName>ppt_y</p:attrName>
                                        </p:attrNameLst>
                                      </p:cBhvr>
                                    </p:anim>
                                    <p:animRot by="21600000">
                                      <p:cBhvr>
                                        <p:cTn id="23" dur="1000" fill="hold">
                                          <p:stCondLst>
                                            <p:cond delay="0"/>
                                          </p:stCondLst>
                                        </p:cTn>
                                        <p:tgtEl>
                                          <p:spTgt spid="8">
                                            <p:txEl>
                                              <p:pRg st="1" end="1"/>
                                            </p:txEl>
                                          </p:spTgt>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56" presetClass="entr" presetSubtype="0" fill="hold" grpId="0" nodeType="clickEffect">
                                  <p:stCondLst>
                                    <p:cond delay="0"/>
                                  </p:stCondLst>
                                  <p:iterate type="lt">
                                    <p:tmPct val="10000"/>
                                  </p:iterate>
                                  <p:childTnLst>
                                    <p:set>
                                      <p:cBhvr>
                                        <p:cTn id="27" dur="1" fill="hold">
                                          <p:stCondLst>
                                            <p:cond delay="0"/>
                                          </p:stCondLst>
                                        </p:cTn>
                                        <p:tgtEl>
                                          <p:spTgt spid="8">
                                            <p:txEl>
                                              <p:pRg st="2" end="2"/>
                                            </p:txEl>
                                          </p:spTgt>
                                        </p:tgtEl>
                                        <p:attrNameLst>
                                          <p:attrName>style.visibility</p:attrName>
                                        </p:attrNameLst>
                                      </p:cBhvr>
                                      <p:to>
                                        <p:strVal val="visible"/>
                                      </p:to>
                                    </p:set>
                                    <p:anim by="(-#ppt_w*2)" calcmode="lin" valueType="num">
                                      <p:cBhvr rctx="PPT">
                                        <p:cTn id="28" dur="500" autoRev="1" fill="hold">
                                          <p:stCondLst>
                                            <p:cond delay="0"/>
                                          </p:stCondLst>
                                        </p:cTn>
                                        <p:tgtEl>
                                          <p:spTgt spid="8">
                                            <p:txEl>
                                              <p:pRg st="2" end="2"/>
                                            </p:txEl>
                                          </p:spTgt>
                                        </p:tgtEl>
                                        <p:attrNameLst>
                                          <p:attrName>ppt_w</p:attrName>
                                        </p:attrNameLst>
                                      </p:cBhvr>
                                    </p:anim>
                                    <p:anim by="(#ppt_w*0.50)" calcmode="lin" valueType="num">
                                      <p:cBhvr>
                                        <p:cTn id="29" dur="500" decel="50000" autoRev="1" fill="hold">
                                          <p:stCondLst>
                                            <p:cond delay="0"/>
                                          </p:stCondLst>
                                        </p:cTn>
                                        <p:tgtEl>
                                          <p:spTgt spid="8">
                                            <p:txEl>
                                              <p:pRg st="2" end="2"/>
                                            </p:txEl>
                                          </p:spTgt>
                                        </p:tgtEl>
                                        <p:attrNameLst>
                                          <p:attrName>ppt_x</p:attrName>
                                        </p:attrNameLst>
                                      </p:cBhvr>
                                    </p:anim>
                                    <p:anim from="(-#ppt_h/2)" to="(#ppt_y)" calcmode="lin" valueType="num">
                                      <p:cBhvr>
                                        <p:cTn id="30" dur="1000" fill="hold">
                                          <p:stCondLst>
                                            <p:cond delay="0"/>
                                          </p:stCondLst>
                                        </p:cTn>
                                        <p:tgtEl>
                                          <p:spTgt spid="8">
                                            <p:txEl>
                                              <p:pRg st="2" end="2"/>
                                            </p:txEl>
                                          </p:spTgt>
                                        </p:tgtEl>
                                        <p:attrNameLst>
                                          <p:attrName>ppt_y</p:attrName>
                                        </p:attrNameLst>
                                      </p:cBhvr>
                                    </p:anim>
                                    <p:animRot by="21600000">
                                      <p:cBhvr>
                                        <p:cTn id="31" dur="1000" fill="hold">
                                          <p:stCondLst>
                                            <p:cond delay="0"/>
                                          </p:stCondLst>
                                        </p:cTn>
                                        <p:tgtEl>
                                          <p:spTgt spid="8">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43000" y="762000"/>
            <a:ext cx="6798734" cy="1303867"/>
          </a:xfrm>
        </p:spPr>
        <p:txBody>
          <a:bodyPr/>
          <a:lstStyle/>
          <a:p>
            <a:r>
              <a:rPr lang="en-US" dirty="0" smtClean="0">
                <a:latin typeface="Cambria" panose="02040503050406030204" pitchFamily="18" charset="0"/>
              </a:rPr>
              <a:t>Effects of Matrimony</a:t>
            </a:r>
            <a:endParaRPr lang="en-US" dirty="0">
              <a:latin typeface="Cambria" panose="02040503050406030204" pitchFamily="18" charset="0"/>
            </a:endParaRPr>
          </a:p>
        </p:txBody>
      </p:sp>
      <p:sp>
        <p:nvSpPr>
          <p:cNvPr id="8" name="Content Placeholder 7"/>
          <p:cNvSpPr>
            <a:spLocks noGrp="1"/>
          </p:cNvSpPr>
          <p:nvPr>
            <p:ph idx="1"/>
          </p:nvPr>
        </p:nvSpPr>
        <p:spPr>
          <a:xfrm>
            <a:off x="762000" y="2438401"/>
            <a:ext cx="7620000" cy="3581400"/>
          </a:xfrm>
        </p:spPr>
        <p:txBody>
          <a:bodyPr>
            <a:normAutofit/>
          </a:bodyPr>
          <a:lstStyle/>
          <a:p>
            <a:r>
              <a:rPr lang="en-US" sz="2800" dirty="0" smtClean="0">
                <a:latin typeface="Cambria" panose="02040503050406030204" pitchFamily="18" charset="0"/>
              </a:rPr>
              <a:t>The marriage bond is perpetual (for the rest of this life) and exclusive (no one else).</a:t>
            </a:r>
          </a:p>
          <a:p>
            <a:r>
              <a:rPr lang="en-US" sz="2800" dirty="0" smtClean="0">
                <a:latin typeface="Cambria" panose="02040503050406030204" pitchFamily="18" charset="0"/>
              </a:rPr>
              <a:t>Spouses are given grace and strength to fulfill the duties and dignity of their vocation</a:t>
            </a:r>
            <a:endParaRPr lang="en-US" sz="2800" dirty="0">
              <a:latin typeface="Cambria" panose="02040503050406030204" pitchFamily="18" charset="0"/>
            </a:endParaRPr>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678065" y="4502332"/>
            <a:ext cx="1728604" cy="155448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8">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8">
                                            <p:txEl>
                                              <p:pRg st="0" end="0"/>
                                            </p:txEl>
                                          </p:spTgt>
                                        </p:tgtEl>
                                        <p:attrNameLst>
                                          <p:attrName>ppt_w</p:attrName>
                                        </p:attrNameLst>
                                      </p:cBhvr>
                                    </p:anim>
                                    <p:anim by="(#ppt_w*0.50)" calcmode="lin" valueType="num">
                                      <p:cBhvr>
                                        <p:cTn id="8" dur="500" decel="50000" autoRev="1" fill="hold">
                                          <p:stCondLst>
                                            <p:cond delay="0"/>
                                          </p:stCondLst>
                                        </p:cTn>
                                        <p:tgtEl>
                                          <p:spTgt spid="8">
                                            <p:txEl>
                                              <p:pRg st="0" end="0"/>
                                            </p:txEl>
                                          </p:spTgt>
                                        </p:tgtEl>
                                        <p:attrNameLst>
                                          <p:attrName>ppt_x</p:attrName>
                                        </p:attrNameLst>
                                      </p:cBhvr>
                                    </p:anim>
                                    <p:anim from="(-#ppt_h/2)" to="(#ppt_y)" calcmode="lin" valueType="num">
                                      <p:cBhvr>
                                        <p:cTn id="9" dur="1000" fill="hold">
                                          <p:stCondLst>
                                            <p:cond delay="0"/>
                                          </p:stCondLst>
                                        </p:cTn>
                                        <p:tgtEl>
                                          <p:spTgt spid="8">
                                            <p:txEl>
                                              <p:pRg st="0" end="0"/>
                                            </p:txEl>
                                          </p:spTgt>
                                        </p:tgtEl>
                                        <p:attrNameLst>
                                          <p:attrName>ppt_y</p:attrName>
                                        </p:attrNameLst>
                                      </p:cBhvr>
                                    </p:anim>
                                    <p:animRot by="21600000">
                                      <p:cBhvr>
                                        <p:cTn id="10" dur="1000" fill="hold">
                                          <p:stCondLst>
                                            <p:cond delay="0"/>
                                          </p:stCondLst>
                                        </p:cTn>
                                        <p:tgtEl>
                                          <p:spTgt spid="8">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8">
                                            <p:txEl>
                                              <p:pRg st="1" end="1"/>
                                            </p:txEl>
                                          </p:spTgt>
                                        </p:tgtEl>
                                        <p:attrNameLst>
                                          <p:attrName>style.visibility</p:attrName>
                                        </p:attrNameLst>
                                      </p:cBhvr>
                                      <p:to>
                                        <p:strVal val="visible"/>
                                      </p:to>
                                    </p:set>
                                    <p:anim by="(-#ppt_w*2)" calcmode="lin" valueType="num">
                                      <p:cBhvr rctx="PPT">
                                        <p:cTn id="15" dur="500" autoRev="1" fill="hold">
                                          <p:stCondLst>
                                            <p:cond delay="0"/>
                                          </p:stCondLst>
                                        </p:cTn>
                                        <p:tgtEl>
                                          <p:spTgt spid="8">
                                            <p:txEl>
                                              <p:pRg st="1" end="1"/>
                                            </p:txEl>
                                          </p:spTgt>
                                        </p:tgtEl>
                                        <p:attrNameLst>
                                          <p:attrName>ppt_w</p:attrName>
                                        </p:attrNameLst>
                                      </p:cBhvr>
                                    </p:anim>
                                    <p:anim by="(#ppt_w*0.50)" calcmode="lin" valueType="num">
                                      <p:cBhvr>
                                        <p:cTn id="16" dur="500" decel="50000" autoRev="1" fill="hold">
                                          <p:stCondLst>
                                            <p:cond delay="0"/>
                                          </p:stCondLst>
                                        </p:cTn>
                                        <p:tgtEl>
                                          <p:spTgt spid="8">
                                            <p:txEl>
                                              <p:pRg st="1" end="1"/>
                                            </p:txEl>
                                          </p:spTgt>
                                        </p:tgtEl>
                                        <p:attrNameLst>
                                          <p:attrName>ppt_x</p:attrName>
                                        </p:attrNameLst>
                                      </p:cBhvr>
                                    </p:anim>
                                    <p:anim from="(-#ppt_h/2)" to="(#ppt_y)" calcmode="lin" valueType="num">
                                      <p:cBhvr>
                                        <p:cTn id="17" dur="1000" fill="hold">
                                          <p:stCondLst>
                                            <p:cond delay="0"/>
                                          </p:stCondLst>
                                        </p:cTn>
                                        <p:tgtEl>
                                          <p:spTgt spid="8">
                                            <p:txEl>
                                              <p:pRg st="1" end="1"/>
                                            </p:txEl>
                                          </p:spTgt>
                                        </p:tgtEl>
                                        <p:attrNameLst>
                                          <p:attrName>ppt_y</p:attrName>
                                        </p:attrNameLst>
                                      </p:cBhvr>
                                    </p:anim>
                                    <p:animRot by="21600000">
                                      <p:cBhvr>
                                        <p:cTn id="18" dur="1000" fill="hold">
                                          <p:stCondLst>
                                            <p:cond delay="0"/>
                                          </p:stCondLst>
                                        </p:cTn>
                                        <p:tgtEl>
                                          <p:spTgt spid="8">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19200" y="762000"/>
            <a:ext cx="6798734" cy="1303867"/>
          </a:xfrm>
        </p:spPr>
        <p:txBody>
          <a:bodyPr/>
          <a:lstStyle/>
          <a:p>
            <a:r>
              <a:rPr lang="en-US" dirty="0" smtClean="0">
                <a:latin typeface="Cambria" panose="02040503050406030204" pitchFamily="18" charset="0"/>
              </a:rPr>
              <a:t>Divorce and Annulment</a:t>
            </a:r>
            <a:endParaRPr lang="en-US" dirty="0">
              <a:latin typeface="Cambria" panose="02040503050406030204" pitchFamily="18" charset="0"/>
            </a:endParaRPr>
          </a:p>
        </p:txBody>
      </p:sp>
      <p:sp>
        <p:nvSpPr>
          <p:cNvPr id="8" name="Content Placeholder 7"/>
          <p:cNvSpPr>
            <a:spLocks noGrp="1"/>
          </p:cNvSpPr>
          <p:nvPr>
            <p:ph idx="1"/>
          </p:nvPr>
        </p:nvSpPr>
        <p:spPr>
          <a:xfrm>
            <a:off x="887791" y="2514601"/>
            <a:ext cx="7162800" cy="2819400"/>
          </a:xfrm>
        </p:spPr>
        <p:txBody>
          <a:bodyPr>
            <a:normAutofit/>
          </a:bodyPr>
          <a:lstStyle/>
          <a:p>
            <a:r>
              <a:rPr lang="en-US" sz="2800" dirty="0" smtClean="0">
                <a:latin typeface="Cambria" panose="02040503050406030204" pitchFamily="18" charset="0"/>
              </a:rPr>
              <a:t>Annulment = in the eyes of God, the two people were </a:t>
            </a:r>
            <a:r>
              <a:rPr lang="en-US" sz="2800" u="sng" dirty="0" smtClean="0">
                <a:latin typeface="Cambria" panose="02040503050406030204" pitchFamily="18" charset="0"/>
              </a:rPr>
              <a:t>never</a:t>
            </a:r>
            <a:r>
              <a:rPr lang="en-US" sz="2800" dirty="0" smtClean="0">
                <a:latin typeface="Cambria" panose="02040503050406030204" pitchFamily="18" charset="0"/>
              </a:rPr>
              <a:t> truly married to each other; it was an invalid marriage</a:t>
            </a:r>
          </a:p>
          <a:p>
            <a:r>
              <a:rPr lang="en-US" sz="2800" dirty="0" smtClean="0">
                <a:latin typeface="Cambria" panose="02040503050406030204" pitchFamily="18" charset="0"/>
              </a:rPr>
              <a:t>Divorce = court of law says  that the two people are </a:t>
            </a:r>
            <a:r>
              <a:rPr lang="en-US" sz="2800" u="sng" dirty="0" smtClean="0">
                <a:latin typeface="Cambria" panose="02040503050406030204" pitchFamily="18" charset="0"/>
              </a:rPr>
              <a:t>no longer</a:t>
            </a:r>
            <a:r>
              <a:rPr lang="en-US" sz="2800" dirty="0" smtClean="0">
                <a:latin typeface="Cambria" panose="02040503050406030204" pitchFamily="18" charset="0"/>
              </a:rPr>
              <a:t> married</a:t>
            </a:r>
          </a:p>
          <a:p>
            <a:pPr>
              <a:buNone/>
            </a:pPr>
            <a:endParaRPr lang="en-US" dirty="0">
              <a:latin typeface="Lucida Sans"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495</TotalTime>
  <Words>480</Words>
  <Application>Microsoft Office PowerPoint</Application>
  <PresentationFormat>On-screen Show (4:3)</PresentationFormat>
  <Paragraphs>41</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Biondi</vt:lpstr>
      <vt:lpstr>Cambria</vt:lpstr>
      <vt:lpstr>Garamond</vt:lpstr>
      <vt:lpstr>Lucida Sans</vt:lpstr>
      <vt:lpstr>Vivaldi</vt:lpstr>
      <vt:lpstr>Organic</vt:lpstr>
      <vt:lpstr>The Sacrament of Matrimony</vt:lpstr>
      <vt:lpstr>PowerPoint Presentation</vt:lpstr>
      <vt:lpstr>PowerPoint Presentation</vt:lpstr>
      <vt:lpstr>PowerPoint Presentation</vt:lpstr>
      <vt:lpstr>PowerPoint Presentation</vt:lpstr>
      <vt:lpstr>PowerPoint Presentation</vt:lpstr>
      <vt:lpstr>Sign of Matrimony</vt:lpstr>
      <vt:lpstr>Effects of Matrimony</vt:lpstr>
      <vt:lpstr>Divorce and Annulment</vt:lpstr>
      <vt:lpstr>Attacks on Marriage</vt:lpstr>
      <vt:lpstr>Activities</vt:lpstr>
      <vt:lpstr>Blessed Teresa of Calcutta’s Prayer for Families</vt:lpstr>
      <vt:lpstr>Videos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Sr. Mary Catherine</dc:creator>
  <cp:lastModifiedBy>Catherine, Sr. Mary</cp:lastModifiedBy>
  <cp:revision>39</cp:revision>
  <dcterms:created xsi:type="dcterms:W3CDTF">2008-05-05T17:07:07Z</dcterms:created>
  <dcterms:modified xsi:type="dcterms:W3CDTF">2015-07-16T20:47:14Z</dcterms:modified>
</cp:coreProperties>
</file>