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8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3pQisDtqw8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3pQisDtqw8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E6DD9A"/>
                </a:solidFill>
              </a:rPr>
              <a:t>The Eucharist in Our Lives</a:t>
            </a:r>
            <a:endParaRPr lang="en-US" sz="6000" dirty="0">
              <a:solidFill>
                <a:srgbClr val="E6DD9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191000"/>
            <a:ext cx="7086600" cy="1676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E6DD9A"/>
                </a:solidFill>
              </a:rPr>
              <a:t>And by that will we have been sanctified through the offering of the body of Jesus Christ once for all. </a:t>
            </a:r>
          </a:p>
          <a:p>
            <a:r>
              <a:rPr lang="en-US" dirty="0" smtClean="0">
                <a:solidFill>
                  <a:srgbClr val="E6DD9A"/>
                </a:solidFill>
              </a:rPr>
              <a:t>- Hebrews 10:10</a:t>
            </a:r>
            <a:endParaRPr lang="en-US" dirty="0">
              <a:solidFill>
                <a:srgbClr val="E6DD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80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Source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and summit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4244975"/>
          </a:xfrm>
        </p:spPr>
        <p:txBody>
          <a:bodyPr/>
          <a:lstStyle/>
          <a:p>
            <a:pPr marL="808037" indent="-742950"/>
            <a:r>
              <a:rPr lang="en-US" sz="4400" dirty="0" smtClean="0"/>
              <a:t>Eucharist is source and summit of Christian life</a:t>
            </a:r>
          </a:p>
          <a:p>
            <a:pPr marL="808037" indent="-742950"/>
            <a:r>
              <a:rPr lang="en-US" sz="4400" dirty="0" smtClean="0"/>
              <a:t>It is </a:t>
            </a:r>
            <a:r>
              <a:rPr lang="en-US" sz="4400" dirty="0" smtClean="0"/>
              <a:t>Jesus Himself, who is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800" dirty="0" smtClean="0"/>
              <a:t> source </a:t>
            </a:r>
            <a:r>
              <a:rPr lang="en-US" sz="3800" dirty="0" smtClean="0"/>
              <a:t>of all </a:t>
            </a:r>
            <a:r>
              <a:rPr lang="en-US" sz="3800" dirty="0" smtClean="0"/>
              <a:t>grace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4000" dirty="0" smtClean="0"/>
              <a:t>goal </a:t>
            </a:r>
            <a:r>
              <a:rPr lang="en-US" sz="4000" dirty="0" smtClean="0"/>
              <a:t>(summit) of our lives</a:t>
            </a:r>
          </a:p>
        </p:txBody>
      </p:sp>
    </p:spTree>
    <p:extLst>
      <p:ext uri="{BB962C8B-B14F-4D97-AF65-F5344CB8AC3E}">
        <p14:creationId xmlns:p14="http://schemas.microsoft.com/office/powerpoint/2010/main" val="334996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75506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Eucharistic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devotions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924800" cy="4168808"/>
          </a:xfrm>
        </p:spPr>
        <p:txBody>
          <a:bodyPr>
            <a:normAutofit lnSpcReduction="10000"/>
          </a:bodyPr>
          <a:lstStyle/>
          <a:p>
            <a:pPr marL="579437" indent="-514350"/>
            <a:r>
              <a:rPr lang="en-US" sz="3200" dirty="0" smtClean="0"/>
              <a:t>Benediction</a:t>
            </a:r>
          </a:p>
          <a:p>
            <a:pPr marL="1050925" lvl="1" indent="-514350">
              <a:buFont typeface="Wingdings" panose="05000000000000000000" pitchFamily="2" charset="2"/>
              <a:buChar char="§"/>
            </a:pPr>
            <a:r>
              <a:rPr lang="en-US" sz="2800" dirty="0" smtClean="0"/>
              <a:t>Jesus blesses us when a Host is put in the monstrance (priest covers his hands)</a:t>
            </a:r>
          </a:p>
          <a:p>
            <a:pPr marL="579437" indent="-514350"/>
            <a:r>
              <a:rPr lang="en-US" sz="3200" dirty="0" smtClean="0"/>
              <a:t>Perpetual Adoration</a:t>
            </a:r>
          </a:p>
          <a:p>
            <a:pPr marL="579437" indent="-514350"/>
            <a:r>
              <a:rPr lang="en-US" sz="3200" dirty="0" smtClean="0"/>
              <a:t>Forty Hours</a:t>
            </a:r>
          </a:p>
          <a:p>
            <a:pPr marL="579437" indent="-514350"/>
            <a:r>
              <a:rPr lang="en-US" sz="3200" dirty="0" smtClean="0"/>
              <a:t>Eucharistic processions</a:t>
            </a:r>
          </a:p>
          <a:p>
            <a:pPr marL="579437" indent="-514350"/>
            <a:r>
              <a:rPr lang="en-US" sz="3200" dirty="0" smtClean="0"/>
              <a:t>Blessed Sacrament beads</a:t>
            </a:r>
          </a:p>
          <a:p>
            <a:pPr marL="579437" indent="-514350"/>
            <a:r>
              <a:rPr lang="en-US" sz="3200" dirty="0" smtClean="0"/>
              <a:t>Spiritual Communion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8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" y="381000"/>
            <a:ext cx="9144000" cy="1027906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Worthy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reception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of Holy Communion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2362201"/>
            <a:ext cx="8534400" cy="3962400"/>
          </a:xfrm>
        </p:spPr>
        <p:txBody>
          <a:bodyPr>
            <a:normAutofit fontScale="92500" lnSpcReduction="10000"/>
          </a:bodyPr>
          <a:lstStyle/>
          <a:p>
            <a:pPr marL="808037" indent="-742950">
              <a:buFont typeface="+mj-lt"/>
              <a:buAutoNum type="arabicPeriod"/>
            </a:pPr>
            <a:r>
              <a:rPr lang="en-US" sz="4400" dirty="0" smtClean="0"/>
              <a:t>Know whom you are about to receive. (FAITH)</a:t>
            </a:r>
          </a:p>
          <a:p>
            <a:pPr marL="808037" indent="-742950">
              <a:buFont typeface="+mj-lt"/>
              <a:buAutoNum type="arabicPeriod"/>
            </a:pPr>
            <a:r>
              <a:rPr lang="en-US" sz="4400" dirty="0" smtClean="0"/>
              <a:t>Be in a state of grace.             </a:t>
            </a:r>
            <a:endParaRPr lang="en-US" sz="4400" dirty="0" smtClean="0"/>
          </a:p>
          <a:p>
            <a:pPr marL="1219517" lvl="1" indent="-742950"/>
            <a:r>
              <a:rPr lang="en-US" sz="2600" dirty="0" smtClean="0"/>
              <a:t>It </a:t>
            </a:r>
            <a:r>
              <a:rPr lang="en-US" sz="2600" dirty="0" smtClean="0"/>
              <a:t>is a sacrilege to receive the Eucharist in a state of mortal sin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 marL="808037" indent="-742950">
              <a:buFont typeface="+mj-lt"/>
              <a:buAutoNum type="arabicPeriod"/>
            </a:pPr>
            <a:r>
              <a:rPr lang="en-US" sz="4400" dirty="0" smtClean="0"/>
              <a:t>Observe the Eucharistic fast. </a:t>
            </a:r>
            <a:endParaRPr lang="en-US" sz="3200" dirty="0"/>
          </a:p>
          <a:p>
            <a:pPr marL="1219517" lvl="1" indent="-742950"/>
            <a:r>
              <a:rPr lang="en-US" sz="3000" dirty="0" smtClean="0"/>
              <a:t>One </a:t>
            </a:r>
            <a:r>
              <a:rPr lang="en-US" sz="3000" dirty="0" smtClean="0"/>
              <a:t>hour—only water and </a:t>
            </a:r>
            <a:r>
              <a:rPr lang="en-US" sz="3000" dirty="0" smtClean="0"/>
              <a:t>medicine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414345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764" y="381000"/>
            <a:ext cx="9148763" cy="1027906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Eucharist</a:t>
            </a:r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 and the Other Sacraments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13158" y="2209800"/>
            <a:ext cx="8112917" cy="4092575"/>
          </a:xfrm>
        </p:spPr>
        <p:txBody>
          <a:bodyPr>
            <a:normAutofit fontScale="77500" lnSpcReduction="20000"/>
          </a:bodyPr>
          <a:lstStyle/>
          <a:p>
            <a:pPr marL="808037" indent="-742950"/>
            <a:r>
              <a:rPr lang="en-US" sz="2800" dirty="0" smtClean="0"/>
              <a:t>The </a:t>
            </a:r>
            <a:r>
              <a:rPr lang="en-US" sz="2800" dirty="0" smtClean="0"/>
              <a:t>Eucharist is greater than the other sacraments, but related intimately to each one.</a:t>
            </a:r>
          </a:p>
          <a:p>
            <a:pPr marL="808037" indent="-742950"/>
            <a:r>
              <a:rPr lang="en-US" sz="2800" dirty="0" smtClean="0"/>
              <a:t>Baptism: </a:t>
            </a:r>
            <a:r>
              <a:rPr lang="en-US" sz="2800" i="1" dirty="0" smtClean="0"/>
              <a:t>welcomes us into God’s Church; necessary to receive the Eucharist</a:t>
            </a:r>
          </a:p>
          <a:p>
            <a:pPr marL="808037" indent="-742950"/>
            <a:r>
              <a:rPr lang="en-US" sz="2800" dirty="0" smtClean="0"/>
              <a:t>Confirmation: </a:t>
            </a:r>
            <a:r>
              <a:rPr lang="en-US" sz="2800" i="1" dirty="0" smtClean="0"/>
              <a:t>outpouring of the Holy Spirit’s gifts to give us a mature faith in Christ’s Real Presence </a:t>
            </a:r>
          </a:p>
          <a:p>
            <a:pPr marL="808037" indent="-742950"/>
            <a:r>
              <a:rPr lang="en-US" sz="2800" dirty="0" smtClean="0"/>
              <a:t>Penance: </a:t>
            </a:r>
            <a:r>
              <a:rPr lang="en-US" sz="2800" i="1" dirty="0" smtClean="0"/>
              <a:t>takes away our sins so we can receive the Eucharist with a pure heart and in the state of grace</a:t>
            </a:r>
          </a:p>
          <a:p>
            <a:pPr marL="808037" indent="-742950"/>
            <a:r>
              <a:rPr lang="en-US" sz="2800" dirty="0" smtClean="0"/>
              <a:t>Anointing of the Sick: </a:t>
            </a:r>
            <a:r>
              <a:rPr lang="en-US" sz="2800" i="1" dirty="0" smtClean="0"/>
              <a:t>prepares us for heaven, the glory of which is promised in the Eucharist</a:t>
            </a:r>
          </a:p>
          <a:p>
            <a:pPr marL="808037" indent="-742950"/>
            <a:r>
              <a:rPr lang="en-US" sz="2800" dirty="0" smtClean="0"/>
              <a:t>Holy Orders: </a:t>
            </a:r>
            <a:r>
              <a:rPr lang="en-US" sz="2800" i="1" dirty="0" smtClean="0"/>
              <a:t>gives us priests who consecrate the Eucharist</a:t>
            </a:r>
          </a:p>
          <a:p>
            <a:pPr marL="808037" indent="-742950"/>
            <a:r>
              <a:rPr lang="en-US" sz="2800" i="1" dirty="0" smtClean="0"/>
              <a:t>Matrimony: witnesses Christ’s love for the Church, which is made present in the Eucharist</a:t>
            </a:r>
            <a:endParaRPr lang="en-US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211015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Receiving Communion Steps (fill in the blank)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85" y="3228657"/>
            <a:ext cx="5170672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97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1104453"/>
          </a:xfrm>
        </p:spPr>
        <p:txBody>
          <a:bodyPr/>
          <a:lstStyle/>
          <a:p>
            <a:r>
              <a:rPr lang="en-US" i="1" dirty="0"/>
              <a:t>Catholic View of the </a:t>
            </a:r>
            <a:r>
              <a:rPr lang="en-US" i="1" dirty="0" smtClean="0"/>
              <a:t>Eucharist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www.youtube.com/watch?v=V3pQisDtqw8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pic>
        <p:nvPicPr>
          <p:cNvPr id="4" name="V3pQisDtqw8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0621" y="3505200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692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80</TotalTime>
  <Words>276</Words>
  <Application>Microsoft Office PowerPoint</Application>
  <PresentationFormat>On-screen Show (4:3)</PresentationFormat>
  <Paragraphs>35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Book Antiqua</vt:lpstr>
      <vt:lpstr>Wingdings</vt:lpstr>
      <vt:lpstr>Hardcover</vt:lpstr>
      <vt:lpstr>The Eucharist in Our Lives</vt:lpstr>
      <vt:lpstr>Source and summit</vt:lpstr>
      <vt:lpstr>Eucharistic devotions</vt:lpstr>
      <vt:lpstr>Worthy reception of Holy Communion</vt:lpstr>
      <vt:lpstr>Eucharist and the Other Sacraments</vt:lpstr>
      <vt:lpstr>Activity</vt:lpstr>
      <vt:lpstr>Video</vt:lpstr>
    </vt:vector>
  </TitlesOfParts>
  <Company>CDOL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Eucharist in Our Lives</dc:title>
  <dc:creator>Catherine, Sr. Mary</dc:creator>
  <cp:lastModifiedBy>Catherine, Sr. Mary</cp:lastModifiedBy>
  <cp:revision>7</cp:revision>
  <dcterms:created xsi:type="dcterms:W3CDTF">2015-06-22T21:22:03Z</dcterms:created>
  <dcterms:modified xsi:type="dcterms:W3CDTF">2015-10-19T21:36:25Z</dcterms:modified>
</cp:coreProperties>
</file>