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8" r:id="rId3"/>
    <p:sldId id="257" r:id="rId4"/>
    <p:sldId id="270" r:id="rId5"/>
    <p:sldId id="271" r:id="rId6"/>
    <p:sldId id="272" r:id="rId7"/>
    <p:sldId id="273" r:id="rId8"/>
    <p:sldId id="274" r:id="rId9"/>
    <p:sldId id="275" r:id="rId10"/>
    <p:sldId id="263" r:id="rId11"/>
    <p:sldId id="276" r:id="rId12"/>
    <p:sldId id="262" r:id="rId1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4"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5DE78B4-8702-4EFA-AE55-14746436A351}" type="datetimeFigureOut">
              <a:rPr lang="en-US" smtClean="0"/>
              <a:pPr/>
              <a:t>8/5/2015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EDB74DC-25FF-4B8C-BA5D-581E9805048D}" type="slidenum">
              <a:rPr lang="en-US" smtClean="0"/>
              <a:pPr/>
              <a:t>0</a:t>
            </a:fld>
            <a:endParaRPr lang="en-US"/>
          </a:p>
        </p:txBody>
      </p:sp>
    </p:spTree>
    <p:extLst>
      <p:ext uri="{BB962C8B-B14F-4D97-AF65-F5344CB8AC3E}">
        <p14:creationId xmlns:p14="http://schemas.microsoft.com/office/powerpoint/2010/main" val="2896642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511D155-2324-4B86-9D4C-71951053E384}" type="datetimeFigureOut">
              <a:rPr lang="en-US"/>
              <a:t>8/5/2015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13C7932-1B51-42C4-9FE5-4CA4AB65D464}" type="slidenum">
              <a:rPr lang="en-US"/>
              <a:t>‹#›</a:t>
            </a:fld>
            <a:endParaRPr lang="en-US"/>
          </a:p>
        </p:txBody>
      </p:sp>
    </p:spTree>
    <p:extLst>
      <p:ext uri="{BB962C8B-B14F-4D97-AF65-F5344CB8AC3E}">
        <p14:creationId xmlns:p14="http://schemas.microsoft.com/office/powerpoint/2010/main" val="7894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272616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248449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239753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162999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79350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381407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179658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136403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202715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C7932-1B51-42C4-9FE5-4CA4AB65D464}" type="slidenum">
              <a:rPr lang="en-US"/>
              <a:t>‹#›</a:t>
            </a:fld>
            <a:endParaRPr lang="en-US"/>
          </a:p>
        </p:txBody>
      </p:sp>
    </p:spTree>
    <p:extLst>
      <p:ext uri="{BB962C8B-B14F-4D97-AF65-F5344CB8AC3E}">
        <p14:creationId xmlns:p14="http://schemas.microsoft.com/office/powerpoint/2010/main" val="2913874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37F5A6C-0ADB-4DE5-A13F-8A3A9843059E}" type="datetimeFigureOut">
              <a:rPr lang="en-US"/>
              <a:pPr>
                <a:defRPr/>
              </a:pPr>
              <a:t>8/5/2015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196ED0C-4778-41D2-8786-FAC619CC91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63AD6D-69B0-4D32-BB64-B1BBA0048B1E}" type="datetimeFigureOut">
              <a:rPr lang="en-US"/>
              <a:pPr>
                <a:defRPr/>
              </a:pPr>
              <a:t>8/5/2015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704F32-406C-4BF1-953E-513B16F586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7AEFC1-BD3A-474E-81A6-542F55922D94}" type="datetimeFigureOut">
              <a:rPr lang="en-US"/>
              <a:pPr>
                <a:defRPr/>
              </a:pPr>
              <a:t>8/5/2015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A29EFB-93B3-4E49-968D-66121C0320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5434C15-FD5E-44A8-B0EE-D29AE2AA3BF1}" type="datetimeFigureOut">
              <a:rPr lang="en-US"/>
              <a:pPr>
                <a:defRPr/>
              </a:pPr>
              <a:t>8/5/2015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373CE0B-0F5C-46A1-9A2C-D4C1EEB585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53037E-4EC3-44F8-B124-18192D576377}" type="datetimeFigureOut">
              <a:rPr lang="en-US"/>
              <a:pPr>
                <a:defRPr/>
              </a:pPr>
              <a:t>8/5/2015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AAB65-06B7-4ACC-8B3A-36C80164CA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5426F39-9F5F-416E-807D-A0D62F13F46A}" type="datetimeFigureOut">
              <a:rPr lang="en-US"/>
              <a:pPr>
                <a:defRPr/>
              </a:pPr>
              <a:t>8/5/2015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EE660F-2725-4139-9561-D04D0C0FA8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7E8E918-2FD4-4967-843B-35E06B06FFB7}" type="datetimeFigureOut">
              <a:rPr lang="en-US"/>
              <a:pPr>
                <a:defRPr/>
              </a:pPr>
              <a:t>8/5/2015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601AE2D-0BCD-46A2-BE9C-2FC7616209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59C98DE-E1EC-43BA-9BF4-5BF42B952C0C}" type="datetimeFigureOut">
              <a:rPr lang="en-US"/>
              <a:pPr>
                <a:defRPr/>
              </a:pPr>
              <a:t>8/5/2015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2121085-5409-40C1-ACB5-73EEA2FC40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F3D3D01-3776-4476-87B2-F277D1AE8821}" type="datetimeFigureOut">
              <a:rPr lang="en-US"/>
              <a:pPr>
                <a:defRPr/>
              </a:pPr>
              <a:t>8/5/2015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4C3853B-30FF-46EF-8D75-910D923D01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AA3D889-FE07-4404-BA3E-F7C498746ADF}" type="datetimeFigureOut">
              <a:rPr lang="en-US"/>
              <a:pPr>
                <a:defRPr/>
              </a:pPr>
              <a:t>8/5/2015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9E6656C-A2B1-4E58-BE7A-1C37297027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B80271C-AD04-4DF9-8DC1-E3AC1829A87B}" type="datetimeFigureOut">
              <a:rPr lang="en-US"/>
              <a:pPr>
                <a:defRPr/>
              </a:pPr>
              <a:t>8/5/2015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1CB2363-B613-467F-AD9B-DBA82CB77B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D58E619-272F-41B0-AC57-7C535079ABE4}" type="datetimeFigureOut">
              <a:rPr lang="en-US"/>
              <a:pPr>
                <a:defRPr/>
              </a:pPr>
              <a:t>8/5/2015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8BD1C0A-D06D-4C07-8612-B5BE2AEEF14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1" r:id="rId1"/>
    <p:sldLayoutId id="2147483743" r:id="rId2"/>
    <p:sldLayoutId id="2147483752" r:id="rId3"/>
    <p:sldLayoutId id="2147483744" r:id="rId4"/>
    <p:sldLayoutId id="2147483745" r:id="rId5"/>
    <p:sldLayoutId id="2147483746" r:id="rId6"/>
    <p:sldLayoutId id="2147483747" r:id="rId7"/>
    <p:sldLayoutId id="2147483748" r:id="rId8"/>
    <p:sldLayoutId id="2147483753" r:id="rId9"/>
    <p:sldLayoutId id="2147483749" r:id="rId10"/>
    <p:sldLayoutId id="214748375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1828800"/>
          </a:xfrm>
        </p:spPr>
        <p:txBody>
          <a:bodyPr>
            <a:normAutofit/>
          </a:bodyPr>
          <a:lstStyle/>
          <a:p>
            <a:pPr eaLnBrk="1" fontAlgn="auto" hangingPunct="1">
              <a:spcAft>
                <a:spcPts val="0"/>
              </a:spcAft>
              <a:defRPr/>
            </a:pPr>
            <a:r>
              <a:rPr lang="en-US" sz="4400" dirty="0" smtClean="0"/>
              <a:t>Chapter 18: The Rite of Baptism</a:t>
            </a:r>
            <a:endParaRPr lang="en-US" sz="4400" dirty="0"/>
          </a:p>
        </p:txBody>
      </p:sp>
      <p:sp>
        <p:nvSpPr>
          <p:cNvPr id="5123" name="Subtitle 2"/>
          <p:cNvSpPr>
            <a:spLocks noGrp="1"/>
          </p:cNvSpPr>
          <p:nvPr>
            <p:ph type="subTitle" idx="1"/>
          </p:nvPr>
        </p:nvSpPr>
        <p:spPr>
          <a:xfrm>
            <a:off x="533400" y="2009775"/>
            <a:ext cx="7854950" cy="1752600"/>
          </a:xfrm>
        </p:spPr>
        <p:txBody>
          <a:bodyPr/>
          <a:lstStyle/>
          <a:p>
            <a:pPr marR="0" eaLnBrk="1" hangingPunct="1"/>
            <a:r>
              <a:rPr lang="en-US" sz="3600" dirty="0" smtClean="0"/>
              <a:t>“I baptize you </a:t>
            </a:r>
          </a:p>
          <a:p>
            <a:pPr marR="0" eaLnBrk="1" hangingPunct="1"/>
            <a:r>
              <a:rPr lang="en-US" sz="3600" dirty="0" smtClean="0"/>
              <a:t>in the Name of </a:t>
            </a:r>
          </a:p>
          <a:p>
            <a:pPr marR="0" eaLnBrk="1" hangingPunct="1"/>
            <a:r>
              <a:rPr lang="en-US" sz="3600" dirty="0" smtClean="0"/>
              <a:t>the Father, </a:t>
            </a:r>
          </a:p>
          <a:p>
            <a:pPr marR="0" eaLnBrk="1" hangingPunct="1"/>
            <a:r>
              <a:rPr lang="en-US" sz="3600" dirty="0" smtClean="0"/>
              <a:t>and of the Son </a:t>
            </a:r>
          </a:p>
          <a:p>
            <a:pPr marR="0" eaLnBrk="1" hangingPunct="1"/>
            <a:r>
              <a:rPr lang="en-US" sz="3600" dirty="0" smtClean="0"/>
              <a:t>and of the </a:t>
            </a:r>
          </a:p>
          <a:p>
            <a:pPr marR="0" eaLnBrk="1" hangingPunct="1"/>
            <a:r>
              <a:rPr lang="en-US" sz="3600" dirty="0" smtClean="0"/>
              <a:t>Holy Spirit.”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92" y="2362200"/>
            <a:ext cx="407910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Exorcism</a:t>
            </a:r>
          </a:p>
        </p:txBody>
      </p:sp>
      <p:sp>
        <p:nvSpPr>
          <p:cNvPr id="11267" name="Content Placeholder 2"/>
          <p:cNvSpPr>
            <a:spLocks noGrp="1"/>
          </p:cNvSpPr>
          <p:nvPr>
            <p:ph idx="1"/>
          </p:nvPr>
        </p:nvSpPr>
        <p:spPr/>
        <p:txBody>
          <a:bodyPr/>
          <a:lstStyle/>
          <a:p>
            <a:r>
              <a:rPr lang="en-US" sz="3600" dirty="0" smtClean="0"/>
              <a:t>Exorcism occurs after the homily and litany of the Saints.</a:t>
            </a:r>
          </a:p>
          <a:p>
            <a:pPr lvl="1"/>
            <a:r>
              <a:rPr lang="en-US" sz="2800" dirty="0" smtClean="0"/>
              <a:t>Special and powerful ceremony of the Church.</a:t>
            </a:r>
          </a:p>
          <a:p>
            <a:pPr lvl="1"/>
            <a:r>
              <a:rPr lang="en-US" sz="2800" dirty="0"/>
              <a:t>We are born with original sin, which puts us under the evil influence of the devil.</a:t>
            </a:r>
          </a:p>
          <a:p>
            <a:pPr lvl="1"/>
            <a:r>
              <a:rPr lang="en-US" sz="2800" dirty="0" smtClean="0"/>
              <a:t>Drives away the devil.</a:t>
            </a:r>
          </a:p>
          <a:p>
            <a:pPr lvl="1"/>
            <a:r>
              <a:rPr lang="en-US" sz="2800" dirty="0" smtClean="0"/>
              <a:t>Destroys his influence.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Prayer of Exorcism </a:t>
            </a:r>
            <a:r>
              <a:rPr lang="en-US" sz="2800" dirty="0" smtClean="0"/>
              <a:t>(from Rite of Baptism)</a:t>
            </a:r>
            <a:endParaRPr lang="en-US" dirty="0" smtClean="0"/>
          </a:p>
        </p:txBody>
      </p:sp>
      <p:sp>
        <p:nvSpPr>
          <p:cNvPr id="11267" name="Content Placeholder 2"/>
          <p:cNvSpPr>
            <a:spLocks noGrp="1"/>
          </p:cNvSpPr>
          <p:nvPr>
            <p:ph idx="1"/>
          </p:nvPr>
        </p:nvSpPr>
        <p:spPr/>
        <p:txBody>
          <a:bodyPr/>
          <a:lstStyle/>
          <a:p>
            <a:pPr marL="0" indent="0">
              <a:lnSpc>
                <a:spcPct val="125000"/>
              </a:lnSpc>
              <a:buNone/>
            </a:pPr>
            <a:r>
              <a:rPr lang="en-US" sz="2800" dirty="0" smtClean="0"/>
              <a:t>Almighty and ever-living God, you sent your only son into the world to cast out the power of Satan, spirit of evil, to rescue man from the kingdom of  darkness, and bring him into the splendor of your Kingdom of light.  We pray for this child: set him free from original sin, make him a temple of your glory, and send your Holy Spirit to dwell within him.  We ask this through Christ our Lord.  Amen.</a:t>
            </a:r>
          </a:p>
        </p:txBody>
      </p:sp>
    </p:spTree>
    <p:extLst>
      <p:ext uri="{BB962C8B-B14F-4D97-AF65-F5344CB8AC3E}">
        <p14:creationId xmlns:p14="http://schemas.microsoft.com/office/powerpoint/2010/main" val="5097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Godparents</a:t>
            </a:r>
          </a:p>
        </p:txBody>
      </p:sp>
      <p:sp>
        <p:nvSpPr>
          <p:cNvPr id="12291" name="Content Placeholder 2"/>
          <p:cNvSpPr>
            <a:spLocks noGrp="1"/>
          </p:cNvSpPr>
          <p:nvPr>
            <p:ph idx="1"/>
          </p:nvPr>
        </p:nvSpPr>
        <p:spPr>
          <a:xfrm>
            <a:off x="457200" y="1935163"/>
            <a:ext cx="4114800" cy="4389437"/>
          </a:xfrm>
        </p:spPr>
        <p:txBody>
          <a:bodyPr/>
          <a:lstStyle/>
          <a:p>
            <a:pPr lvl="1"/>
            <a:r>
              <a:rPr lang="en-US" dirty="0" smtClean="0"/>
              <a:t>Help </a:t>
            </a:r>
            <a:r>
              <a:rPr lang="en-US" dirty="0"/>
              <a:t>parents raise the child in the Catholic </a:t>
            </a:r>
            <a:r>
              <a:rPr lang="en-US" dirty="0" smtClean="0"/>
              <a:t>faith.</a:t>
            </a:r>
            <a:endParaRPr lang="en-US" dirty="0"/>
          </a:p>
          <a:p>
            <a:pPr lvl="1"/>
            <a:r>
              <a:rPr lang="en-US" dirty="0" smtClean="0"/>
              <a:t>They are responsible </a:t>
            </a:r>
            <a:r>
              <a:rPr lang="en-US" dirty="0"/>
              <a:t>for educating the child in the Faith if </a:t>
            </a:r>
            <a:r>
              <a:rPr lang="en-US" dirty="0" smtClean="0"/>
              <a:t>the parents </a:t>
            </a:r>
            <a:r>
              <a:rPr lang="en-US" dirty="0"/>
              <a:t>are not doing </a:t>
            </a:r>
            <a:r>
              <a:rPr lang="en-US" dirty="0" smtClean="0"/>
              <a:t>so.</a:t>
            </a:r>
            <a:endParaRPr lang="en-US" dirty="0"/>
          </a:p>
          <a:p>
            <a:pPr marL="1136650" lvl="1" indent="-742950">
              <a:buFont typeface="+mj-lt"/>
              <a:buAutoNum type="alphaLcPeriod"/>
            </a:pPr>
            <a:endParaRPr lang="en-US" sz="4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327" y="1905000"/>
            <a:ext cx="3805237" cy="381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and discuss:</a:t>
            </a:r>
            <a:endParaRPr lang="en-US" dirty="0"/>
          </a:p>
        </p:txBody>
      </p:sp>
      <p:sp>
        <p:nvSpPr>
          <p:cNvPr id="3" name="Content Placeholder 2"/>
          <p:cNvSpPr>
            <a:spLocks noGrp="1"/>
          </p:cNvSpPr>
          <p:nvPr>
            <p:ph idx="1"/>
          </p:nvPr>
        </p:nvSpPr>
        <p:spPr/>
        <p:txBody>
          <a:bodyPr/>
          <a:lstStyle/>
          <a:p>
            <a:r>
              <a:rPr lang="en-US" sz="2800" dirty="0" smtClean="0"/>
              <a:t>What words come to mind when I say “water”?</a:t>
            </a:r>
          </a:p>
          <a:p>
            <a:endParaRPr lang="en-US" sz="2800" dirty="0"/>
          </a:p>
          <a:p>
            <a:r>
              <a:rPr lang="en-US" sz="2800" dirty="0" smtClean="0"/>
              <a:t>What are some of the functions of water?</a:t>
            </a:r>
          </a:p>
          <a:p>
            <a:endParaRPr lang="en-US" sz="2800" dirty="0"/>
          </a:p>
          <a:p>
            <a:r>
              <a:rPr lang="en-US" sz="2800" dirty="0" smtClean="0"/>
              <a:t>Why does the Church use water in Baptism?</a:t>
            </a:r>
            <a:endParaRPr lang="en-US" sz="2800" dirty="0"/>
          </a:p>
        </p:txBody>
      </p:sp>
    </p:spTree>
    <p:extLst>
      <p:ext uri="{BB962C8B-B14F-4D97-AF65-F5344CB8AC3E}">
        <p14:creationId xmlns:p14="http://schemas.microsoft.com/office/powerpoint/2010/main" val="395257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Water in the Old Testament</a:t>
            </a:r>
          </a:p>
        </p:txBody>
      </p:sp>
      <p:sp>
        <p:nvSpPr>
          <p:cNvPr id="6147" name="Content Placeholder 2"/>
          <p:cNvSpPr>
            <a:spLocks noGrp="1"/>
          </p:cNvSpPr>
          <p:nvPr>
            <p:ph idx="1"/>
          </p:nvPr>
        </p:nvSpPr>
        <p:spPr/>
        <p:txBody>
          <a:bodyPr/>
          <a:lstStyle/>
          <a:p>
            <a:pPr marL="742950" indent="-742950">
              <a:buFont typeface="+mj-lt"/>
              <a:buAutoNum type="arabicPeriod"/>
            </a:pPr>
            <a:r>
              <a:rPr lang="en-US" sz="4400" dirty="0" smtClean="0"/>
              <a:t>Noah and the flood</a:t>
            </a:r>
          </a:p>
          <a:p>
            <a:pPr marL="1371600" lvl="3" indent="-457200"/>
            <a:r>
              <a:rPr lang="en-US" sz="2700" dirty="0" smtClean="0"/>
              <a:t>Genesis 6-7</a:t>
            </a:r>
          </a:p>
          <a:p>
            <a:pPr marL="742950" indent="-742950">
              <a:buFont typeface="+mj-lt"/>
              <a:buAutoNum type="arabicPeriod"/>
            </a:pPr>
            <a:r>
              <a:rPr lang="en-US" sz="4400" dirty="0" smtClean="0"/>
              <a:t>Parting of the Red Sea</a:t>
            </a:r>
          </a:p>
          <a:p>
            <a:pPr marL="1371600" lvl="3" indent="-457200"/>
            <a:r>
              <a:rPr lang="en-US" sz="2700" dirty="0" smtClean="0"/>
              <a:t>Exodus 14:14 - 15:3</a:t>
            </a:r>
            <a:endParaRPr lang="en-US" sz="2700" dirty="0"/>
          </a:p>
          <a:p>
            <a:pPr marL="742950" indent="-742950">
              <a:buFont typeface="+mj-lt"/>
              <a:buAutoNum type="arabicPeriod"/>
            </a:pPr>
            <a:r>
              <a:rPr lang="en-US" sz="4400" dirty="0" smtClean="0"/>
              <a:t>Crossing of the Jordan River</a:t>
            </a:r>
          </a:p>
          <a:p>
            <a:pPr marL="1464310" lvl="7" indent="-457200">
              <a:buSzPct val="95000"/>
            </a:pPr>
            <a:r>
              <a:rPr lang="en-US" sz="2700" dirty="0" smtClean="0"/>
              <a:t>Joshua 1:1-15</a:t>
            </a:r>
            <a:endParaRPr lang="en-US" sz="2700" dirty="0"/>
          </a:p>
          <a:p>
            <a:pPr marL="742950" indent="-742950">
              <a:buFont typeface="+mj-lt"/>
              <a:buAutoNum type="arabicPeriod"/>
            </a:pPr>
            <a:endParaRPr lang="en-US" sz="4400" dirty="0" smtClean="0"/>
          </a:p>
        </p:txBody>
      </p:sp>
      <p:pic>
        <p:nvPicPr>
          <p:cNvPr id="2052" name="Picture 4" descr="C:\Users\srmarycatherine\AppData\Local\Microsoft\Windows\Temporary Internet Files\Content.IE5\RHDCSDDX\MCj04344410000[1].wmf"/>
          <p:cNvPicPr>
            <a:picLocks noChangeAspect="1" noChangeArrowheads="1"/>
          </p:cNvPicPr>
          <p:nvPr/>
        </p:nvPicPr>
        <p:blipFill>
          <a:blip r:embed="rId3" cstate="print"/>
          <a:srcRect/>
          <a:stretch>
            <a:fillRect/>
          </a:stretch>
        </p:blipFill>
        <p:spPr bwMode="auto">
          <a:xfrm>
            <a:off x="6477000" y="1828800"/>
            <a:ext cx="1463675" cy="1347790"/>
          </a:xfrm>
          <a:prstGeom prst="rect">
            <a:avLst/>
          </a:prstGeom>
          <a:noFill/>
        </p:spPr>
      </p:pic>
      <p:pic>
        <p:nvPicPr>
          <p:cNvPr id="2054" name="Picture 6" descr="C:\Users\srmarycatherine\AppData\Local\Microsoft\Windows\Temporary Internet Files\Content.IE5\RHDCSDDX\MCj03536390000[1].wmf"/>
          <p:cNvPicPr>
            <a:picLocks noChangeAspect="1" noChangeArrowheads="1"/>
          </p:cNvPicPr>
          <p:nvPr/>
        </p:nvPicPr>
        <p:blipFill>
          <a:blip r:embed="rId4" cstate="print"/>
          <a:srcRect/>
          <a:stretch>
            <a:fillRect/>
          </a:stretch>
        </p:blipFill>
        <p:spPr bwMode="auto">
          <a:xfrm>
            <a:off x="6953816" y="3310045"/>
            <a:ext cx="1656784" cy="1261955"/>
          </a:xfrm>
          <a:prstGeom prst="rect">
            <a:avLst/>
          </a:prstGeom>
          <a:noFill/>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603" y="5334000"/>
            <a:ext cx="1687397" cy="126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600" dirty="0" smtClean="0"/>
              <a:t>Significance of water in each story </a:t>
            </a:r>
          </a:p>
        </p:txBody>
      </p:sp>
      <p:sp>
        <p:nvSpPr>
          <p:cNvPr id="6147" name="Content Placeholder 2"/>
          <p:cNvSpPr>
            <a:spLocks noGrp="1"/>
          </p:cNvSpPr>
          <p:nvPr>
            <p:ph idx="1"/>
          </p:nvPr>
        </p:nvSpPr>
        <p:spPr>
          <a:xfrm>
            <a:off x="457200" y="1935163"/>
            <a:ext cx="8382000" cy="4389437"/>
          </a:xfrm>
        </p:spPr>
        <p:txBody>
          <a:bodyPr/>
          <a:lstStyle/>
          <a:p>
            <a:pPr marL="742950" indent="-742950">
              <a:buFont typeface="+mj-lt"/>
              <a:buAutoNum type="arabicPeriod"/>
            </a:pPr>
            <a:r>
              <a:rPr lang="en-US" sz="4400" dirty="0" smtClean="0"/>
              <a:t>Noah and the flood</a:t>
            </a:r>
          </a:p>
          <a:p>
            <a:pPr marL="1371600" lvl="3" indent="-457200"/>
            <a:r>
              <a:rPr lang="en-US" sz="2700" dirty="0" smtClean="0"/>
              <a:t>All sin will be washed away.</a:t>
            </a:r>
          </a:p>
          <a:p>
            <a:pPr marL="742950" indent="-742950">
              <a:buFont typeface="+mj-lt"/>
              <a:buAutoNum type="arabicPeriod"/>
            </a:pPr>
            <a:r>
              <a:rPr lang="en-US" sz="4400" dirty="0" smtClean="0"/>
              <a:t>Parting of the Red Sea</a:t>
            </a:r>
          </a:p>
          <a:p>
            <a:pPr marL="1371600" lvl="3" indent="-457200"/>
            <a:r>
              <a:rPr lang="en-US" sz="2700" dirty="0" smtClean="0"/>
              <a:t>We will no longer be slaves to sin.</a:t>
            </a:r>
          </a:p>
          <a:p>
            <a:pPr marL="1371600" lvl="3" indent="-457200"/>
            <a:r>
              <a:rPr lang="en-US" sz="2700" dirty="0" smtClean="0"/>
              <a:t>We will enter a covenant with God.</a:t>
            </a:r>
            <a:endParaRPr lang="en-US" sz="2700" dirty="0"/>
          </a:p>
          <a:p>
            <a:pPr marL="742950" indent="-742950">
              <a:buFont typeface="+mj-lt"/>
              <a:buAutoNum type="arabicPeriod"/>
            </a:pPr>
            <a:r>
              <a:rPr lang="en-US" sz="4400" dirty="0" smtClean="0"/>
              <a:t>Crossing of the Jordan River</a:t>
            </a:r>
          </a:p>
          <a:p>
            <a:pPr marL="1464310" lvl="7" indent="-457200">
              <a:buSzPct val="95000"/>
            </a:pPr>
            <a:r>
              <a:rPr lang="en-US" sz="2700" dirty="0" smtClean="0"/>
              <a:t>We will inherit the Promised Land of heaven.</a:t>
            </a:r>
            <a:endParaRPr lang="en-US" sz="2700" dirty="0"/>
          </a:p>
          <a:p>
            <a:pPr marL="742950" indent="-742950">
              <a:buFont typeface="+mj-lt"/>
              <a:buAutoNum type="arabicPeriod"/>
            </a:pPr>
            <a:endParaRPr lang="en-US" sz="4400" dirty="0" smtClean="0"/>
          </a:p>
        </p:txBody>
      </p:sp>
      <p:pic>
        <p:nvPicPr>
          <p:cNvPr id="3074" name="Picture 2" descr="C:\Users\mlel-sr.caritas\AppData\Local\Microsoft\Windows\Temporary Internet Files\Content.IE5\R05GA5AE\water-drop-symbol-5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017" y="2209800"/>
            <a:ext cx="1465439" cy="199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4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in the Rite of Baptism</a:t>
            </a:r>
            <a:endParaRPr lang="en-US" dirty="0"/>
          </a:p>
        </p:txBody>
      </p:sp>
      <p:grpSp>
        <p:nvGrpSpPr>
          <p:cNvPr id="10" name="Group 9"/>
          <p:cNvGrpSpPr/>
          <p:nvPr/>
        </p:nvGrpSpPr>
        <p:grpSpPr>
          <a:xfrm>
            <a:off x="457200" y="2743200"/>
            <a:ext cx="8229600" cy="2625725"/>
            <a:chOff x="457200" y="2743200"/>
            <a:chExt cx="8229600" cy="2625725"/>
          </a:xfrm>
        </p:grpSpPr>
        <p:sp>
          <p:nvSpPr>
            <p:cNvPr id="9" name="Rectangle 8"/>
            <p:cNvSpPr/>
            <p:nvPr/>
          </p:nvSpPr>
          <p:spPr>
            <a:xfrm>
              <a:off x="6477000" y="2895600"/>
              <a:ext cx="1752600" cy="1752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noChangeArrowheads="1"/>
            </p:cNvSpPr>
            <p:nvPr/>
          </p:nvSpPr>
          <p:spPr bwMode="auto">
            <a:xfrm>
              <a:off x="457200" y="2743200"/>
              <a:ext cx="8229600" cy="2625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Wingdings" pitchFamily="2" charset="2"/>
                <a:buNone/>
                <a:defRPr/>
              </a:pPr>
              <a:endParaRPr lang="en-US" sz="2800" dirty="0" smtClean="0"/>
            </a:p>
            <a:p>
              <a:pPr eaLnBrk="1" hangingPunct="1">
                <a:buFont typeface="Wingdings" pitchFamily="2" charset="2"/>
                <a:buNone/>
                <a:defRPr/>
              </a:pPr>
              <a:endParaRPr lang="en-US" sz="2800" dirty="0" smtClean="0"/>
            </a:p>
            <a:p>
              <a:pPr eaLnBrk="1" hangingPunct="1">
                <a:buFont typeface="Wingdings" pitchFamily="2" charset="2"/>
                <a:buNone/>
                <a:defRPr/>
              </a:pPr>
              <a:endParaRPr lang="en-US" sz="2800" dirty="0" smtClean="0"/>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      Water	 Chrism Oil     Candle     White </a:t>
              </a:r>
              <a:r>
                <a:rPr lang="en-US" sz="2800" dirty="0"/>
                <a:t>Garment </a:t>
              </a:r>
            </a:p>
          </p:txBody>
        </p:sp>
        <p:pic>
          <p:nvPicPr>
            <p:cNvPr id="5" name="Picture 4" descr="MCj04418020000[1]"/>
            <p:cNvPicPr>
              <a:picLocks noChangeAspect="1" noChangeArrowheads="1"/>
            </p:cNvPicPr>
            <p:nvPr/>
          </p:nvPicPr>
          <p:blipFill>
            <a:blip r:embed="rId3"/>
            <a:srcRect/>
            <a:stretch>
              <a:fillRect/>
            </a:stretch>
          </p:blipFill>
          <p:spPr bwMode="auto">
            <a:xfrm>
              <a:off x="6400800" y="2895600"/>
              <a:ext cx="1752600" cy="1752600"/>
            </a:xfrm>
            <a:prstGeom prst="rect">
              <a:avLst/>
            </a:prstGeom>
            <a:noFill/>
            <a:ln w="9525">
              <a:noFill/>
              <a:miter lim="800000"/>
              <a:headEnd/>
              <a:tailEnd/>
            </a:ln>
          </p:spPr>
        </p:pic>
        <p:pic>
          <p:nvPicPr>
            <p:cNvPr id="6" name="Picture 5" descr="MCj03189080000[1]"/>
            <p:cNvPicPr>
              <a:picLocks noChangeAspect="1" noChangeArrowheads="1"/>
            </p:cNvPicPr>
            <p:nvPr/>
          </p:nvPicPr>
          <p:blipFill>
            <a:blip r:embed="rId4"/>
            <a:srcRect/>
            <a:stretch>
              <a:fillRect/>
            </a:stretch>
          </p:blipFill>
          <p:spPr bwMode="auto">
            <a:xfrm>
              <a:off x="762000" y="3429000"/>
              <a:ext cx="1550630" cy="1143000"/>
            </a:xfrm>
            <a:prstGeom prst="rect">
              <a:avLst/>
            </a:prstGeom>
            <a:noFill/>
            <a:ln w="9525">
              <a:noFill/>
              <a:miter lim="800000"/>
              <a:headEnd/>
              <a:tailEnd/>
            </a:ln>
          </p:spPr>
        </p:pic>
        <p:pic>
          <p:nvPicPr>
            <p:cNvPr id="7" name="Picture 6" descr="MCj04400860000[1]"/>
            <p:cNvPicPr>
              <a:picLocks noChangeAspect="1" noChangeArrowheads="1"/>
            </p:cNvPicPr>
            <p:nvPr/>
          </p:nvPicPr>
          <p:blipFill>
            <a:blip r:embed="rId5"/>
            <a:srcRect/>
            <a:stretch>
              <a:fillRect/>
            </a:stretch>
          </p:blipFill>
          <p:spPr bwMode="auto">
            <a:xfrm>
              <a:off x="4612758" y="3276600"/>
              <a:ext cx="1143000" cy="1143000"/>
            </a:xfrm>
            <a:prstGeom prst="rect">
              <a:avLst/>
            </a:prstGeom>
            <a:noFill/>
            <a:ln w="9525">
              <a:noFill/>
              <a:miter lim="800000"/>
              <a:headEnd/>
              <a:tailEnd/>
            </a:ln>
          </p:spPr>
        </p:pic>
        <p:pic>
          <p:nvPicPr>
            <p:cNvPr id="8" name="Picture 9" descr="MCj02987650000[1]"/>
            <p:cNvPicPr>
              <a:picLocks noChangeAspect="1" noChangeArrowheads="1"/>
            </p:cNvPicPr>
            <p:nvPr/>
          </p:nvPicPr>
          <p:blipFill>
            <a:blip r:embed="rId6"/>
            <a:srcRect/>
            <a:stretch>
              <a:fillRect/>
            </a:stretch>
          </p:blipFill>
          <p:spPr bwMode="auto">
            <a:xfrm>
              <a:off x="2943447" y="3206477"/>
              <a:ext cx="914400" cy="1213123"/>
            </a:xfrm>
            <a:prstGeom prst="rect">
              <a:avLst/>
            </a:prstGeom>
            <a:noFill/>
            <a:ln w="9525">
              <a:noFill/>
              <a:miter lim="800000"/>
              <a:headEnd/>
              <a:tailEnd/>
            </a:ln>
          </p:spPr>
        </p:pic>
      </p:grpSp>
    </p:spTree>
    <p:extLst>
      <p:ext uri="{BB962C8B-B14F-4D97-AF65-F5344CB8AC3E}">
        <p14:creationId xmlns:p14="http://schemas.microsoft.com/office/powerpoint/2010/main" val="158021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in the Rite of Baptism</a:t>
            </a:r>
            <a:endParaRPr lang="en-US" dirty="0"/>
          </a:p>
        </p:txBody>
      </p:sp>
      <p:sp>
        <p:nvSpPr>
          <p:cNvPr id="3" name="Content Placeholder 2"/>
          <p:cNvSpPr>
            <a:spLocks noGrp="1"/>
          </p:cNvSpPr>
          <p:nvPr>
            <p:ph idx="1"/>
          </p:nvPr>
        </p:nvSpPr>
        <p:spPr>
          <a:xfrm>
            <a:off x="457200" y="1935163"/>
            <a:ext cx="3551646" cy="4389437"/>
          </a:xfrm>
        </p:spPr>
        <p:txBody>
          <a:bodyPr/>
          <a:lstStyle/>
          <a:p>
            <a:r>
              <a:rPr lang="en-US" dirty="0" smtClean="0"/>
              <a:t>Water</a:t>
            </a:r>
          </a:p>
          <a:p>
            <a:pPr lvl="1"/>
            <a:r>
              <a:rPr lang="en-US" dirty="0" smtClean="0"/>
              <a:t>Poured over the child’s head or the child is immersed.</a:t>
            </a:r>
          </a:p>
          <a:p>
            <a:pPr lvl="1"/>
            <a:r>
              <a:rPr lang="en-US" dirty="0" smtClean="0"/>
              <a:t>Signifies that we have been cleansed from sin.</a:t>
            </a:r>
          </a:p>
          <a:p>
            <a:pPr lvl="1"/>
            <a:r>
              <a:rPr lang="en-US" dirty="0" smtClean="0"/>
              <a:t>All sin (including original sin) is washed away!</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846" y="1981201"/>
            <a:ext cx="483316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94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877" y="1992313"/>
            <a:ext cx="492632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Symbols in the Rite of Baptism</a:t>
            </a:r>
            <a:endParaRPr lang="en-US" dirty="0"/>
          </a:p>
        </p:txBody>
      </p:sp>
      <p:sp>
        <p:nvSpPr>
          <p:cNvPr id="3" name="Content Placeholder 2"/>
          <p:cNvSpPr>
            <a:spLocks noGrp="1"/>
          </p:cNvSpPr>
          <p:nvPr>
            <p:ph idx="1"/>
          </p:nvPr>
        </p:nvSpPr>
        <p:spPr>
          <a:xfrm>
            <a:off x="457200" y="1935163"/>
            <a:ext cx="3551646" cy="4389437"/>
          </a:xfrm>
        </p:spPr>
        <p:txBody>
          <a:bodyPr/>
          <a:lstStyle/>
          <a:p>
            <a:r>
              <a:rPr lang="en-US" dirty="0" smtClean="0"/>
              <a:t>Chrism Oil</a:t>
            </a:r>
          </a:p>
          <a:p>
            <a:pPr lvl="1"/>
            <a:r>
              <a:rPr lang="en-US" dirty="0" smtClean="0"/>
              <a:t>Child is anointed with chrism, which is consecrated by the Bishop.</a:t>
            </a:r>
          </a:p>
          <a:p>
            <a:pPr lvl="1"/>
            <a:r>
              <a:rPr lang="en-US" dirty="0" smtClean="0"/>
              <a:t>Signifies that we share in Christ’s threefold ministry as priests, prophets and kings.</a:t>
            </a:r>
            <a:endParaRPr lang="en-US" dirty="0"/>
          </a:p>
        </p:txBody>
      </p:sp>
    </p:spTree>
    <p:extLst>
      <p:ext uri="{BB962C8B-B14F-4D97-AF65-F5344CB8AC3E}">
        <p14:creationId xmlns:p14="http://schemas.microsoft.com/office/powerpoint/2010/main" val="1722205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in the Rite of Baptism</a:t>
            </a:r>
            <a:endParaRPr lang="en-US" dirty="0"/>
          </a:p>
        </p:txBody>
      </p:sp>
      <p:sp>
        <p:nvSpPr>
          <p:cNvPr id="3" name="Content Placeholder 2"/>
          <p:cNvSpPr>
            <a:spLocks noGrp="1"/>
          </p:cNvSpPr>
          <p:nvPr>
            <p:ph idx="1"/>
          </p:nvPr>
        </p:nvSpPr>
        <p:spPr>
          <a:xfrm>
            <a:off x="457200" y="1935163"/>
            <a:ext cx="3551646" cy="4389437"/>
          </a:xfrm>
        </p:spPr>
        <p:txBody>
          <a:bodyPr/>
          <a:lstStyle/>
          <a:p>
            <a:r>
              <a:rPr lang="en-US" dirty="0" smtClean="0"/>
              <a:t>Candle</a:t>
            </a:r>
          </a:p>
          <a:p>
            <a:pPr lvl="1"/>
            <a:r>
              <a:rPr lang="en-US" dirty="0" smtClean="0"/>
              <a:t>Candle is lit and given.</a:t>
            </a:r>
          </a:p>
          <a:p>
            <a:pPr lvl="1"/>
            <a:r>
              <a:rPr lang="en-US" dirty="0" smtClean="0"/>
              <a:t>Signifies that we have received Christ who is the light of the world.</a:t>
            </a:r>
            <a:endParaRPr lang="en-US" dirty="0"/>
          </a:p>
        </p:txBody>
      </p:sp>
      <p:pic>
        <p:nvPicPr>
          <p:cNvPr id="5"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9000" contrast="-10000"/>
                    </a14:imgEffect>
                  </a14:imgLayer>
                </a14:imgProps>
              </a:ext>
              <a:ext uri="{28A0092B-C50C-407E-A947-70E740481C1C}">
                <a14:useLocalDpi xmlns:a14="http://schemas.microsoft.com/office/drawing/2010/main" val="0"/>
              </a:ext>
            </a:extLst>
          </a:blip>
          <a:srcRect l="9042" t="12276" r="4265"/>
          <a:stretch/>
        </p:blipFill>
        <p:spPr bwMode="auto">
          <a:xfrm>
            <a:off x="4114800" y="2109409"/>
            <a:ext cx="4572000" cy="3072191"/>
          </a:xfrm>
          <a:prstGeom prst="rect">
            <a:avLst/>
          </a:prstGeom>
          <a:noFill/>
          <a:ln w="165100">
            <a:solidFill>
              <a:srgbClr val="FFFFFF"/>
            </a:solidFill>
            <a:miter lim="800000"/>
            <a:headEnd/>
            <a:tailEnd/>
          </a:ln>
          <a:effectLst/>
        </p:spPr>
      </p:pic>
    </p:spTree>
    <p:extLst>
      <p:ext uri="{BB962C8B-B14F-4D97-AF65-F5344CB8AC3E}">
        <p14:creationId xmlns:p14="http://schemas.microsoft.com/office/powerpoint/2010/main" val="401048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in the Rite of Baptism</a:t>
            </a:r>
            <a:endParaRPr lang="en-US" dirty="0"/>
          </a:p>
        </p:txBody>
      </p:sp>
      <p:sp>
        <p:nvSpPr>
          <p:cNvPr id="3" name="Content Placeholder 2"/>
          <p:cNvSpPr>
            <a:spLocks noGrp="1"/>
          </p:cNvSpPr>
          <p:nvPr>
            <p:ph idx="1"/>
          </p:nvPr>
        </p:nvSpPr>
        <p:spPr>
          <a:xfrm>
            <a:off x="457200" y="1935163"/>
            <a:ext cx="3551646" cy="4389437"/>
          </a:xfrm>
        </p:spPr>
        <p:txBody>
          <a:bodyPr/>
          <a:lstStyle/>
          <a:p>
            <a:r>
              <a:rPr lang="en-US" dirty="0" smtClean="0"/>
              <a:t>White Garment</a:t>
            </a:r>
          </a:p>
          <a:p>
            <a:pPr lvl="1"/>
            <a:r>
              <a:rPr lang="en-US" dirty="0" smtClean="0"/>
              <a:t>Child is clothed with a white garment. </a:t>
            </a:r>
          </a:p>
          <a:p>
            <a:pPr lvl="1"/>
            <a:r>
              <a:rPr lang="en-US" dirty="0" smtClean="0"/>
              <a:t>Signifies that we are pure and clothed in Christ.</a:t>
            </a:r>
            <a:endParaRPr lang="en-US" dirty="0"/>
          </a:p>
        </p:txBody>
      </p:sp>
      <p:pic>
        <p:nvPicPr>
          <p:cNvPr id="6146" name="Picture 2" descr="\\mlel-fs1\users$\teachers\mlel-sr.caritas\Documents\Subjects\2nd Grade Religion DONE\Faith and Life DONE\Chap 6 Baptism\Linus' Baptism Photos\Linus 7-2011_2970.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35" t="10412" r="15126"/>
          <a:stretch/>
        </p:blipFill>
        <p:spPr bwMode="auto">
          <a:xfrm>
            <a:off x="4267200" y="2109409"/>
            <a:ext cx="4419600" cy="41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95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5130</TotalTime>
  <Words>452</Words>
  <Application>Microsoft Office PowerPoint</Application>
  <PresentationFormat>On-screen Show (4:3)</PresentationFormat>
  <Paragraphs>63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Chapter 18: The Rite of Baptism</vt:lpstr>
      <vt:lpstr>Brainstorm and discuss:</vt:lpstr>
      <vt:lpstr>Water in the Old Testament</vt:lpstr>
      <vt:lpstr>Significance of water in each story </vt:lpstr>
      <vt:lpstr>Symbols in the Rite of Baptism</vt:lpstr>
      <vt:lpstr>Symbols in the Rite of Baptism</vt:lpstr>
      <vt:lpstr>Symbols in the Rite of Baptism</vt:lpstr>
      <vt:lpstr>Symbols in the Rite of Baptism</vt:lpstr>
      <vt:lpstr>Symbols in the Rite of Baptism</vt:lpstr>
      <vt:lpstr>Exorcism</vt:lpstr>
      <vt:lpstr>Prayer of Exorcism (from Rite of Baptism)</vt:lpstr>
      <vt:lpstr>Godparents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 Mary Catherine</dc:creator>
  <cp:lastModifiedBy>Sr. Marie Caritas</cp:lastModifiedBy>
  <cp:revision>43</cp:revision>
  <dcterms:created xsi:type="dcterms:W3CDTF">2008-02-21T22:49:40Z</dcterms:created>
  <dcterms:modified xsi:type="dcterms:W3CDTF">2015-08-05T18:43:18Z</dcterms:modified>
</cp:coreProperties>
</file>