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2" r:id="rId3"/>
    <p:sldId id="268" r:id="rId4"/>
    <p:sldId id="274" r:id="rId5"/>
    <p:sldId id="263" r:id="rId6"/>
    <p:sldId id="273" r:id="rId7"/>
    <p:sldId id="270" r:id="rId8"/>
    <p:sldId id="271" r:id="rId9"/>
    <p:sldId id="272" r:id="rId10"/>
    <p:sldId id="275" r:id="rId11"/>
    <p:sldId id="276" r:id="rId12"/>
    <p:sldId id="264" r:id="rId13"/>
    <p:sldId id="281" r:id="rId14"/>
    <p:sldId id="282" r:id="rId15"/>
    <p:sldId id="278" r:id="rId16"/>
    <p:sldId id="280" r:id="rId17"/>
    <p:sldId id="279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EFF76-8530-4087-8532-6C13C013093D}" type="datetimeFigureOut">
              <a:rPr lang="en-US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96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66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54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8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1F60-6FC9-441F-B37D-167431E4F88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176FF-CEE7-49FE-AF6D-E2A50E2C1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7EE89-2DCC-4699-9EF1-D701752B7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0B38-38CF-414E-AC73-6B2AF4445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59097-35E3-4CB4-B22F-08F8A0293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12FE-6037-4A29-8018-97FC89168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919F3-C6FD-4611-BA42-B1D7B3CBD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57FB-21F1-4ECF-97E0-E317FBAFA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E68B8-0162-4C14-9ED3-7F1898A04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D40B-0EB1-4CBE-9637-5B2BA6F24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0C23-1EB7-419C-83B7-D494D064C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3082-A53B-4749-BD5F-649CCB0A2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7C3E962-37C4-4C8F-9D97-59198877A2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Verdana" pitchFamily="34" charset="0"/>
              </a:rPr>
              <a:t>The Cardinal </a:t>
            </a:r>
            <a:r>
              <a:rPr lang="en-US" sz="5400" dirty="0" smtClean="0">
                <a:solidFill>
                  <a:schemeClr val="bg1"/>
                </a:solidFill>
                <a:latin typeface="Verdana" pitchFamily="34" charset="0"/>
              </a:rPr>
              <a:t>Virtues</a:t>
            </a:r>
            <a:br>
              <a:rPr lang="en-US" sz="5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Chapter 15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“For this very reason make every effort to supplement your faith with virtue, and virtue with knowledge.”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--2 Peter 1:5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Temperance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Gives us power to: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control ourselves.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Direct our desires.</a:t>
            </a:r>
          </a:p>
          <a:p>
            <a:pPr lvl="1"/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Each sense has an attraction (watch exciting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TV shows,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listen to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music…).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Our senses are good and creation is good, but we must order them according to God’s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will.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Temperance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>
                <a:solidFill>
                  <a:schemeClr val="bg1"/>
                </a:solidFill>
                <a:latin typeface="Verdana" pitchFamily="34" charset="0"/>
              </a:rPr>
              <a:t>Natural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might 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include dieting to lose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weight.</a:t>
            </a:r>
          </a:p>
          <a:p>
            <a:endParaRPr lang="en-US" sz="66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3600" u="sng" dirty="0">
                <a:solidFill>
                  <a:schemeClr val="bg1"/>
                </a:solidFill>
                <a:latin typeface="Verdana" pitchFamily="34" charset="0"/>
              </a:rPr>
              <a:t>Supernatural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: offering up food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as a penance.</a:t>
            </a: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3" name="Picture 3" descr="C:\Users\mlel-sr.caritas\AppData\Local\Microsoft\Windows\Temporary Internet Files\Content.IE5\9SBEV7E7\weight scal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92" y="2409031"/>
            <a:ext cx="1779008" cy="14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72" y="4868862"/>
            <a:ext cx="2694941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Verdana" pitchFamily="34" charset="0"/>
              </a:rPr>
              <a:t>Model of Temperance</a:t>
            </a:r>
            <a:endParaRPr lang="en-US" sz="5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7680" cy="45259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St. Dominic </a:t>
            </a:r>
            <a:r>
              <a:rPr lang="en-US" sz="3600" dirty="0" err="1">
                <a:solidFill>
                  <a:schemeClr val="bg1"/>
                </a:solidFill>
                <a:latin typeface="Verdana" pitchFamily="34" charset="0"/>
              </a:rPr>
              <a:t>Savio</a:t>
            </a: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Promised God that he would never commit mortal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sin.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Kept this promise because 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he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consistently practiced temperance.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0" y="1676400"/>
            <a:ext cx="2847973" cy="433436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Fortitude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Gives us power to: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ursue the good.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ace difficulty and danger with peace and courage.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Courage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to do the right thing when it is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hard.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Strength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to do the right thing in everyday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circumstances.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3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Fortitude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600" u="sng" dirty="0">
                <a:solidFill>
                  <a:schemeClr val="bg1"/>
                </a:solidFill>
                <a:latin typeface="Verdana" pitchFamily="34" charset="0"/>
              </a:rPr>
              <a:t>Natural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: athletic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training</a:t>
            </a:r>
          </a:p>
          <a:p>
            <a:endParaRPr lang="en-US" sz="54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3600" u="sng" dirty="0">
                <a:solidFill>
                  <a:schemeClr val="bg1"/>
                </a:solidFill>
                <a:latin typeface="Verdana" pitchFamily="34" charset="0"/>
              </a:rPr>
              <a:t>Supernatural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: suffering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martyrdom</a:t>
            </a:r>
            <a:endParaRPr lang="en-US" sz="3600" u="sng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 descr="C:\Users\mlel-sr.caritas\AppData\Local\Microsoft\Windows\Temporary Internet Files\Content.IE5\AU9T3QZ9\Running-Man-Silhouette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230" r="7084" b="15215"/>
          <a:stretch/>
        </p:blipFill>
        <p:spPr bwMode="auto">
          <a:xfrm>
            <a:off x="6436360" y="1742439"/>
            <a:ext cx="2113280" cy="138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4114800"/>
            <a:ext cx="3002094" cy="23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Verdana" pitchFamily="34" charset="0"/>
              </a:rPr>
              <a:t>Model of Fortitude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2400" y="1676400"/>
            <a:ext cx="5029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St. </a:t>
            </a:r>
            <a:r>
              <a:rPr lang="en-US" sz="3600" dirty="0" err="1">
                <a:solidFill>
                  <a:schemeClr val="bg1"/>
                </a:solidFill>
                <a:latin typeface="Verdana" pitchFamily="34" charset="0"/>
              </a:rPr>
              <a:t>Pancras</a:t>
            </a: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Like all martyrs, he practiced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fortitude.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Refused to deny Jesus, even though he was afraid of being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killed.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124200" cy="383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Verdana" pitchFamily="34" charset="0"/>
              </a:rPr>
              <a:t>Virtue and Vice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Virtue is a habit of doing good.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Vice is a habit of doing wrong.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oppose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vice,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must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practice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virtue.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There are 7 capital vices (sins) and 7 corresponding virtues.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Verdana" pitchFamily="34" charset="0"/>
              </a:rPr>
              <a:t>Capital Sins and Corresponding Virtues</a:t>
            </a:r>
            <a:endParaRPr lang="en-US" sz="4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Pride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One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places himself or herself before God and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neighbor.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Humility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Seeing ourselves as we truly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are, as God’s children.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Models: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John the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Baptist and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Catherine of Siena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Verdana" pitchFamily="34" charset="0"/>
              </a:rPr>
              <a:t>Capital Sins and Corresponding Virtues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Avarice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Covetousness.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Wanting things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which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we do not have a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right to.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Liberality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Generosity with our goods and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talents.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Models: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Katherine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Drexel and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Anthony of Egypt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Verdana" pitchFamily="34" charset="0"/>
              </a:rPr>
              <a:t>Capital Sins and Corresponding Virtues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Lust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An inordinate desire for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something.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Examples: money, sexual pleasure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Chastity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Temperance with our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desires.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Models: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Agnes and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Aloysius Gonzaga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Cardinal Virtues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715000" cy="2819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Once we have received sanctifying grace in Baptism, we don’t just “sit back” and believe that we are saved.</a:t>
            </a:r>
          </a:p>
          <a:p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919412" cy="25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343400"/>
            <a:ext cx="89154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God </a:t>
            </a:r>
            <a:r>
              <a:rPr lang="en-US" sz="3200" dirty="0"/>
              <a:t>calls each one of us to </a:t>
            </a:r>
            <a:r>
              <a:rPr lang="en-US" sz="3200" i="1" dirty="0"/>
              <a:t>prove</a:t>
            </a:r>
            <a:r>
              <a:rPr lang="en-US" sz="3200" dirty="0"/>
              <a:t> our  </a:t>
            </a:r>
            <a:r>
              <a:rPr lang="en-US" sz="3200" dirty="0" smtClean="0"/>
              <a:t>  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dirty="0" smtClean="0"/>
              <a:t>  love </a:t>
            </a:r>
            <a:r>
              <a:rPr lang="en-US" sz="3200" dirty="0"/>
              <a:t>for Him by:</a:t>
            </a:r>
          </a:p>
          <a:p>
            <a:pPr lvl="1">
              <a:buNone/>
            </a:pPr>
            <a:r>
              <a:rPr lang="en-US" sz="3200" dirty="0" smtClean="0"/>
              <a:t>- prayer</a:t>
            </a:r>
            <a:r>
              <a:rPr lang="en-US" sz="3200" dirty="0"/>
              <a:t>.</a:t>
            </a:r>
          </a:p>
          <a:p>
            <a:pPr lvl="1">
              <a:buNone/>
            </a:pPr>
            <a:r>
              <a:rPr lang="en-US" sz="3200" dirty="0" smtClean="0"/>
              <a:t>- good </a:t>
            </a:r>
            <a:r>
              <a:rPr lang="en-US" sz="3200" dirty="0"/>
              <a:t>works.</a:t>
            </a: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6096000" y="1600200"/>
            <a:ext cx="2286000" cy="2286000"/>
          </a:xfrm>
          <a:prstGeom prst="noSmoking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5943600" y="1600200"/>
            <a:ext cx="2919412" cy="2508578"/>
          </a:xfrm>
          <a:prstGeom prst="noSmoking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Verdana" pitchFamily="34" charset="0"/>
              </a:rPr>
              <a:t>Capital Sins and Corresponding Virtues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Anger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Harboring dislike and aversion toward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someone.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Patience</a:t>
            </a: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Putting God and others before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ourselves.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Acting with gentleness and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meekness.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Models: Bl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Pier Giorgio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Frassati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 and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Therese of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Lisieux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Verdana" pitchFamily="34" charset="0"/>
              </a:rPr>
              <a:t>Capital Sins and Corresponding Virtues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Gluttony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Having too much of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something.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Food, drink,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shopping …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Sobriety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Using created goods well, with proper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limits.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Model: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Francis of Assisi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Verdana" pitchFamily="34" charset="0"/>
              </a:rPr>
              <a:t>Capital Sins and Corresponding Virtues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Envy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Serious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jealousy.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If we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can’t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have what another has, then we do not want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them to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have it,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either.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Brotherliness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Wanting the best for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others. 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Happy for others’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goods and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successes.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Model: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Bernard of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Clairvaux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Verdana" pitchFamily="34" charset="0"/>
              </a:rPr>
              <a:t>Capital Sins and Corresponding Virtues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Sloth (pronounced with a long o) 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Spiritual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laziness.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Diligence in the service of God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To persevere in our spiritual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life.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Models: St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Teresa of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Avila and Bl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. Teresa of Calcutta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Cardinal Virtues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Supernatural habits.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Help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us achieve heaven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Cardinal = “hinge”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All our good actions depend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on or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“hinge” upon these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virtues.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Practicing these virtues makes us </a:t>
            </a:r>
            <a:r>
              <a:rPr lang="en-US" u="sng" dirty="0" smtClean="0">
                <a:solidFill>
                  <a:schemeClr val="bg1"/>
                </a:solidFill>
                <a:latin typeface="Verdana" pitchFamily="34" charset="0"/>
              </a:rPr>
              <a:t>virtuous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Prudence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4201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Gives us power to: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make right decisions.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judge what is good.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choose the right means of attaining the good.</a:t>
            </a:r>
          </a:p>
          <a:p>
            <a:pPr lvl="1"/>
            <a:endParaRPr 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Verdana" pitchFamily="34" charset="0"/>
              </a:rPr>
              <a:t>Prudence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prudence: might indicate the best way to earn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money.</a:t>
            </a:r>
            <a:endParaRPr lang="en-US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u="sng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u="sng" dirty="0" smtClean="0">
                <a:solidFill>
                  <a:schemeClr val="bg1"/>
                </a:solidFill>
                <a:latin typeface="Verdana" pitchFamily="34" charset="0"/>
              </a:rPr>
              <a:t>Supernatural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prudence: indicates the best way to get to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heaven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and help others get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there.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4300" u="sng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2131235" cy="176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lel-sr.caritas\AppData\Local\Microsoft\Windows\Temporary Internet Files\Content.IE5\9SBEV7E7\clipart027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798"/>
            <a:ext cx="1676400" cy="10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Verdana" pitchFamily="34" charset="0"/>
              </a:rPr>
              <a:t>Model of Prudence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29200" cy="48768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St. Maria </a:t>
            </a:r>
            <a:r>
              <a:rPr lang="en-US" sz="3600" dirty="0" err="1">
                <a:solidFill>
                  <a:schemeClr val="bg1"/>
                </a:solidFill>
                <a:latin typeface="Verdana" pitchFamily="34" charset="0"/>
              </a:rPr>
              <a:t>Goretti</a:t>
            </a:r>
            <a:endParaRPr lang="en-US" sz="36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True good: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heaven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The right way to get there: avoid mortal 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sin</a:t>
            </a:r>
          </a:p>
          <a:p>
            <a:pPr lvl="1"/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45458" cy="3657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Justice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Gives us power to: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respect the rights of others.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give others what is due to them.</a:t>
            </a:r>
          </a:p>
          <a:p>
            <a:pPr lvl="1"/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Since we owe God sincere worship, we offer Him true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worship, from the heart.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We owe our parents obedience and respect, so that is what we give them.</a:t>
            </a:r>
          </a:p>
          <a:p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Verdana" pitchFamily="34" charset="0"/>
              </a:rPr>
              <a:t>Justice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r>
              <a:rPr lang="en-US" sz="3600" u="sng" dirty="0">
                <a:solidFill>
                  <a:schemeClr val="bg1"/>
                </a:solidFill>
                <a:latin typeface="Verdana" pitchFamily="34" charset="0"/>
              </a:rPr>
              <a:t>Natural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the work 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of a </a:t>
            </a:r>
            <a:endParaRPr lang="en-US" sz="3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	    civil court.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3600" u="sng" dirty="0">
                <a:solidFill>
                  <a:schemeClr val="bg1"/>
                </a:solidFill>
                <a:latin typeface="Verdana" pitchFamily="34" charset="0"/>
              </a:rPr>
              <a:t>Supernatural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: attending Sunday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Mass, worshipping God who saved us from our sins.</a:t>
            </a:r>
            <a:endParaRPr lang="en-US" sz="3600" u="sng" dirty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4" name="Picture 2" descr="C:\Users\mlel-sr.caritas\AppData\Local\Microsoft\Windows\Temporary Internet Files\Content.IE5\C7YYFS22\gavel_by_a55666-d57vi2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358" flipH="1">
            <a:off x="6735772" y="1786158"/>
            <a:ext cx="1863436" cy="11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lel-sr.caritas\AppData\Local\Microsoft\Windows\Temporary Internet Files\Content.IE5\AT2X0LR1\jesus-christ-1359547546waY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885052"/>
            <a:ext cx="2590800" cy="16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Verdana" pitchFamily="34" charset="0"/>
              </a:rPr>
              <a:t>Model of Justice</a:t>
            </a:r>
            <a:endParaRPr lang="en-US" sz="6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24400" y="1600200"/>
            <a:ext cx="4038600" cy="4953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Verdana" pitchFamily="34" charset="0"/>
              </a:rPr>
              <a:t>St. Thomas More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“I am the king’s good servant, but God’s first.”</a:t>
            </a:r>
          </a:p>
        </p:txBody>
      </p:sp>
      <p:pic>
        <p:nvPicPr>
          <p:cNvPr id="21510" name="Picture 6" descr="250px-Hans_Holbein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08" y="1676400"/>
            <a:ext cx="36896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13509</TotalTime>
  <Words>766</Words>
  <Application>Microsoft Office PowerPoint</Application>
  <PresentationFormat>On-screen Show (4:3)</PresentationFormat>
  <Paragraphs>146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The Cardinal Virtues Chapter 15</vt:lpstr>
      <vt:lpstr>Cardinal Virtues</vt:lpstr>
      <vt:lpstr>Cardinal Virtues</vt:lpstr>
      <vt:lpstr>Prudence</vt:lpstr>
      <vt:lpstr>Prudence</vt:lpstr>
      <vt:lpstr>Model of Prudence</vt:lpstr>
      <vt:lpstr>Justice</vt:lpstr>
      <vt:lpstr>Justice</vt:lpstr>
      <vt:lpstr>Model of Justice</vt:lpstr>
      <vt:lpstr>Temperance</vt:lpstr>
      <vt:lpstr>Temperance</vt:lpstr>
      <vt:lpstr>Model of Temperance</vt:lpstr>
      <vt:lpstr>Fortitude</vt:lpstr>
      <vt:lpstr>Fortitude</vt:lpstr>
      <vt:lpstr>Model of Fortitude</vt:lpstr>
      <vt:lpstr>Virtue and Vice</vt:lpstr>
      <vt:lpstr>Capital Sins and Corresponding Virtues</vt:lpstr>
      <vt:lpstr>Capital Sins and Corresponding Virtues</vt:lpstr>
      <vt:lpstr>Capital Sins and Corresponding Virtues</vt:lpstr>
      <vt:lpstr>Capital Sins and Corresponding Virtues</vt:lpstr>
      <vt:lpstr>Capital Sins and Corresponding Virtues</vt:lpstr>
      <vt:lpstr>Capital Sins and Corresponding Virtues</vt:lpstr>
      <vt:lpstr>Capital Sins and Corresponding Virtues</vt:lpstr>
    </vt:vector>
  </TitlesOfParts>
  <Company>St. Peter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 Peter School</dc:creator>
  <cp:lastModifiedBy>Sr. Marie Caritas</cp:lastModifiedBy>
  <cp:revision>42</cp:revision>
  <dcterms:created xsi:type="dcterms:W3CDTF">2007-12-27T20:54:42Z</dcterms:created>
  <dcterms:modified xsi:type="dcterms:W3CDTF">2015-08-05T17:45:21Z</dcterms:modified>
</cp:coreProperties>
</file>