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57" r:id="rId2"/>
    <p:sldId id="282" r:id="rId3"/>
    <p:sldId id="258" r:id="rId4"/>
    <p:sldId id="280" r:id="rId5"/>
    <p:sldId id="281" r:id="rId6"/>
    <p:sldId id="265" r:id="rId7"/>
    <p:sldId id="266" r:id="rId8"/>
    <p:sldId id="283" r:id="rId9"/>
    <p:sldId id="259" r:id="rId10"/>
    <p:sldId id="270" r:id="rId11"/>
    <p:sldId id="284" r:id="rId12"/>
    <p:sldId id="261" r:id="rId13"/>
    <p:sldId id="285" r:id="rId14"/>
    <p:sldId id="263" r:id="rId15"/>
    <p:sldId id="286" r:id="rId16"/>
    <p:sldId id="278" r:id="rId17"/>
    <p:sldId id="28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47" d="100"/>
          <a:sy n="47" d="100"/>
        </p:scale>
        <p:origin x="-108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774ED-01B4-4F6A-A456-810F9982B4E4}" type="datetimeFigureOut">
              <a:rPr lang="en-US"/>
              <a:t>8/5/2015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00872-1A8B-4FC2-8985-3ABAC75D6C4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6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00872-1A8B-4FC2-8985-3ABAC75D6C4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10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00872-1A8B-4FC2-8985-3ABAC75D6C4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53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00872-1A8B-4FC2-8985-3ABAC75D6C4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92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00872-1A8B-4FC2-8985-3ABAC75D6C4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91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00872-1A8B-4FC2-8985-3ABAC75D6C4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24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00872-1A8B-4FC2-8985-3ABAC75D6C4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03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00872-1A8B-4FC2-8985-3ABAC75D6C4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91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00872-1A8B-4FC2-8985-3ABAC75D6C4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07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00872-1A8B-4FC2-8985-3ABAC75D6C4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47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00872-1A8B-4FC2-8985-3ABAC75D6C4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2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0" y="0"/>
            <a:ext cx="9144000" cy="6899275"/>
            <a:chOff x="0" y="0"/>
            <a:chExt cx="5760" cy="4346"/>
          </a:xfrm>
        </p:grpSpPr>
        <p:sp>
          <p:nvSpPr>
            <p:cNvPr id="9267" name="Rectangle 51"/>
            <p:cNvSpPr>
              <a:spLocks noChangeArrowheads="1"/>
            </p:cNvSpPr>
            <p:nvPr userDrawn="1"/>
          </p:nvSpPr>
          <p:spPr bwMode="hidden">
            <a:xfrm>
              <a:off x="144" y="2016"/>
              <a:ext cx="5520" cy="100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Rectangle 50"/>
            <p:cNvSpPr>
              <a:spLocks noChangeArrowheads="1"/>
            </p:cNvSpPr>
            <p:nvPr userDrawn="1"/>
          </p:nvSpPr>
          <p:spPr bwMode="hidden">
            <a:xfrm>
              <a:off x="576" y="576"/>
              <a:ext cx="4800" cy="100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AutoShape 26" descr="Stationery"/>
            <p:cNvSpPr>
              <a:spLocks noChangeArrowheads="1"/>
            </p:cNvSpPr>
            <p:nvPr userDrawn="1"/>
          </p:nvSpPr>
          <p:spPr bwMode="white">
            <a:xfrm>
              <a:off x="459" y="1008"/>
              <a:ext cx="4848" cy="1200"/>
            </a:xfrm>
            <a:prstGeom prst="bevel">
              <a:avLst>
                <a:gd name="adj" fmla="val 5162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5" name="Rectangle 49"/>
            <p:cNvSpPr>
              <a:spLocks noChangeArrowheads="1"/>
            </p:cNvSpPr>
            <p:nvPr userDrawn="1"/>
          </p:nvSpPr>
          <p:spPr bwMode="hidden">
            <a:xfrm>
              <a:off x="0" y="3888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269" name="Picture 53" descr="ANABNR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-900" t="-1314" r="-2" b="-36961"/>
            <a:stretch>
              <a:fillRect/>
            </a:stretch>
          </p:blipFill>
          <p:spPr bwMode="auto">
            <a:xfrm>
              <a:off x="336" y="2016"/>
              <a:ext cx="5328" cy="730"/>
            </a:xfrm>
            <a:prstGeom prst="rect">
              <a:avLst/>
            </a:prstGeom>
            <a:noFill/>
          </p:spPr>
        </p:pic>
        <p:grpSp>
          <p:nvGrpSpPr>
            <p:cNvPr id="3" name="Group 54"/>
            <p:cNvGrpSpPr>
              <a:grpSpLocks/>
            </p:cNvGrpSpPr>
            <p:nvPr userDrawn="1"/>
          </p:nvGrpSpPr>
          <p:grpSpPr bwMode="auto">
            <a:xfrm>
              <a:off x="0" y="0"/>
              <a:ext cx="96" cy="4346"/>
              <a:chOff x="0" y="480"/>
              <a:chExt cx="81" cy="3866"/>
            </a:xfrm>
          </p:grpSpPr>
          <p:pic>
            <p:nvPicPr>
              <p:cNvPr id="9271" name="Picture 55" descr="NAPVB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7004" r="92969"/>
              <a:stretch>
                <a:fillRect/>
              </a:stretch>
            </p:blipFill>
            <p:spPr bwMode="auto">
              <a:xfrm>
                <a:off x="0" y="480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2" name="Picture 56" descr="NAPVB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7004" r="92969"/>
              <a:stretch>
                <a:fillRect/>
              </a:stretch>
            </p:blipFill>
            <p:spPr bwMode="auto">
              <a:xfrm>
                <a:off x="0" y="864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3" name="Picture 57" descr="NAPVB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7004" r="92969"/>
              <a:stretch>
                <a:fillRect/>
              </a:stretch>
            </p:blipFill>
            <p:spPr bwMode="auto">
              <a:xfrm>
                <a:off x="0" y="1248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4" name="Picture 58" descr="NAPVB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7004" r="92969"/>
              <a:stretch>
                <a:fillRect/>
              </a:stretch>
            </p:blipFill>
            <p:spPr bwMode="auto">
              <a:xfrm>
                <a:off x="0" y="1632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5" name="Picture 59" descr="NAPVB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7004" r="92969"/>
              <a:stretch>
                <a:fillRect/>
              </a:stretch>
            </p:blipFill>
            <p:spPr bwMode="auto">
              <a:xfrm>
                <a:off x="0" y="2016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6" name="Picture 60" descr="NAPVB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7004" r="92969"/>
              <a:stretch>
                <a:fillRect/>
              </a:stretch>
            </p:blipFill>
            <p:spPr bwMode="auto">
              <a:xfrm>
                <a:off x="0" y="2400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7" name="Picture 61" descr="NAPVB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7004" r="92969"/>
              <a:stretch>
                <a:fillRect/>
              </a:stretch>
            </p:blipFill>
            <p:spPr bwMode="auto">
              <a:xfrm>
                <a:off x="0" y="2784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8" name="Picture 62" descr="NAPVB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7004" r="92969"/>
              <a:stretch>
                <a:fillRect/>
              </a:stretch>
            </p:blipFill>
            <p:spPr bwMode="auto">
              <a:xfrm>
                <a:off x="0" y="3168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9" name="Picture 63" descr="NAPVB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7004" r="92969"/>
              <a:stretch>
                <a:fillRect/>
              </a:stretch>
            </p:blipFill>
            <p:spPr bwMode="auto">
              <a:xfrm>
                <a:off x="0" y="3552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80" name="Picture 64" descr="NAPVB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7004" r="92969"/>
              <a:stretch>
                <a:fillRect/>
              </a:stretch>
            </p:blipFill>
            <p:spPr bwMode="auto">
              <a:xfrm>
                <a:off x="0" y="3936"/>
                <a:ext cx="81" cy="410"/>
              </a:xfrm>
              <a:prstGeom prst="rect">
                <a:avLst/>
              </a:prstGeom>
              <a:noFill/>
            </p:spPr>
          </p:pic>
        </p:grpSp>
        <p:sp>
          <p:nvSpPr>
            <p:cNvPr id="9235" name="Rectangle 19"/>
            <p:cNvSpPr>
              <a:spLocks noChangeArrowheads="1"/>
            </p:cNvSpPr>
            <p:nvPr/>
          </p:nvSpPr>
          <p:spPr bwMode="hidden">
            <a:xfrm>
              <a:off x="501" y="1824"/>
              <a:ext cx="192" cy="624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6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37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267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6F359800-6DCD-49D4-B6B4-921C1F3924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BC79D-4A8C-47AF-8D9C-AA8AE9D278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993F2-5B50-4A36-AD20-2D7AE4CE6F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456E3-48FF-4AA0-A4D8-5267552FFD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D7B9A-5E92-4913-808E-4904C434F8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C2964-432D-4B55-A95A-3F8D3DDAEC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B61E2-B3A4-4096-B1E9-E73889DC6C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EA659-5E7F-4D8C-8D96-569AC1D152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38FDA-37A0-4354-9AAA-7D751F8F5D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12F0C-FE5E-43DE-B650-8426038FCB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C12B3-9E9C-4341-A32B-E7E14E2AD4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0" y="0"/>
            <a:ext cx="9144000" cy="6899275"/>
            <a:chOff x="0" y="0"/>
            <a:chExt cx="5760" cy="4346"/>
          </a:xfrm>
        </p:grpSpPr>
        <p:sp>
          <p:nvSpPr>
            <p:cNvPr id="1072" name="Rectangle 48"/>
            <p:cNvSpPr>
              <a:spLocks noChangeArrowheads="1"/>
            </p:cNvSpPr>
            <p:nvPr userDrawn="1"/>
          </p:nvSpPr>
          <p:spPr bwMode="hidden">
            <a:xfrm>
              <a:off x="528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3" name="Rectangle 49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4704" cy="7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53" name="Picture 29" descr="NAPVB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1152" cy="494"/>
            </a:xfrm>
            <a:prstGeom prst="rect">
              <a:avLst/>
            </a:prstGeom>
            <a:noFill/>
          </p:spPr>
        </p:pic>
        <p:pic>
          <p:nvPicPr>
            <p:cNvPr id="1054" name="Picture 30" descr="NAPVB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t="17004" r="92969"/>
            <a:stretch>
              <a:fillRect/>
            </a:stretch>
          </p:blipFill>
          <p:spPr bwMode="auto">
            <a:xfrm>
              <a:off x="0" y="480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55" name="Picture 31" descr="NAPVB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t="17004" r="92969"/>
            <a:stretch>
              <a:fillRect/>
            </a:stretch>
          </p:blipFill>
          <p:spPr bwMode="auto">
            <a:xfrm>
              <a:off x="0" y="864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56" name="Picture 32" descr="NAPVB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t="17004" r="92969"/>
            <a:stretch>
              <a:fillRect/>
            </a:stretch>
          </p:blipFill>
          <p:spPr bwMode="auto">
            <a:xfrm>
              <a:off x="0" y="1248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57" name="Picture 33" descr="NAPVB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t="17004" r="92969"/>
            <a:stretch>
              <a:fillRect/>
            </a:stretch>
          </p:blipFill>
          <p:spPr bwMode="auto">
            <a:xfrm>
              <a:off x="0" y="1632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58" name="Picture 34" descr="NAPVB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t="17004" r="92969"/>
            <a:stretch>
              <a:fillRect/>
            </a:stretch>
          </p:blipFill>
          <p:spPr bwMode="auto">
            <a:xfrm>
              <a:off x="0" y="2016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59" name="Picture 35" descr="NAPVB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t="17004" r="92969"/>
            <a:stretch>
              <a:fillRect/>
            </a:stretch>
          </p:blipFill>
          <p:spPr bwMode="auto">
            <a:xfrm>
              <a:off x="0" y="2400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60" name="Picture 36" descr="NAPVB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t="17004" r="92969"/>
            <a:stretch>
              <a:fillRect/>
            </a:stretch>
          </p:blipFill>
          <p:spPr bwMode="auto">
            <a:xfrm>
              <a:off x="0" y="2784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61" name="Picture 37" descr="NAPVB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t="17004" r="92969"/>
            <a:stretch>
              <a:fillRect/>
            </a:stretch>
          </p:blipFill>
          <p:spPr bwMode="auto">
            <a:xfrm>
              <a:off x="0" y="3168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62" name="Picture 38" descr="NAPVB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t="17004" r="92969"/>
            <a:stretch>
              <a:fillRect/>
            </a:stretch>
          </p:blipFill>
          <p:spPr bwMode="auto">
            <a:xfrm>
              <a:off x="0" y="3552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63" name="Picture 39" descr="NAPVB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t="17004" r="92969"/>
            <a:stretch>
              <a:fillRect/>
            </a:stretch>
          </p:blipFill>
          <p:spPr bwMode="auto">
            <a:xfrm>
              <a:off x="0" y="3936"/>
              <a:ext cx="81" cy="410"/>
            </a:xfrm>
            <a:prstGeom prst="rect">
              <a:avLst/>
            </a:prstGeom>
            <a:noFill/>
          </p:spPr>
        </p:pic>
        <p:sp>
          <p:nvSpPr>
            <p:cNvPr id="1065" name="Rectangle 41" descr="Stationery"/>
            <p:cNvSpPr>
              <a:spLocks noChangeArrowheads="1"/>
            </p:cNvSpPr>
            <p:nvPr userDrawn="1"/>
          </p:nvSpPr>
          <p:spPr bwMode="auto">
            <a:xfrm>
              <a:off x="480" y="69"/>
              <a:ext cx="576" cy="416"/>
            </a:xfrm>
            <a:prstGeom prst="rect">
              <a:avLst/>
            </a:prstGeom>
            <a:blipFill dpi="0" rotWithShape="0">
              <a:blip r:embed="rId1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" name="Rectangle 45" descr="Stationery"/>
            <p:cNvSpPr>
              <a:spLocks noChangeArrowheads="1"/>
            </p:cNvSpPr>
            <p:nvPr userDrawn="1"/>
          </p:nvSpPr>
          <p:spPr bwMode="auto">
            <a:xfrm>
              <a:off x="31" y="67"/>
              <a:ext cx="497" cy="4253"/>
            </a:xfrm>
            <a:prstGeom prst="rect">
              <a:avLst/>
            </a:prstGeom>
            <a:blipFill dpi="0" rotWithShape="0">
              <a:blip r:embed="rId1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71" name="Picture 47" descr="ANABNR2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16" y="0"/>
              <a:ext cx="4944" cy="495"/>
            </a:xfrm>
            <a:prstGeom prst="rect">
              <a:avLst/>
            </a:prstGeom>
            <a:noFill/>
          </p:spPr>
        </p:pic>
        <p:sp>
          <p:nvSpPr>
            <p:cNvPr id="1076" name="Rectangle 52"/>
            <p:cNvSpPr>
              <a:spLocks noChangeArrowheads="1"/>
            </p:cNvSpPr>
            <p:nvPr userDrawn="1"/>
          </p:nvSpPr>
          <p:spPr bwMode="auto">
            <a:xfrm>
              <a:off x="336" y="288"/>
              <a:ext cx="1440" cy="19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A62BA0-201F-46C7-A1F2-00DF929474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37001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712913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0" y="9906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09600" y="1828800"/>
            <a:ext cx="7772400" cy="13716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jan Pro" pitchFamily="18" charset="0"/>
              </a:rPr>
              <a:t>Chapter 14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jan Pro" pitchFamily="18" charset="0"/>
              </a:rPr>
              <a:t/>
            </a:r>
            <a:b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jan Pro" pitchFamily="18" charset="0"/>
              </a:rPr>
            </a:b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jan Pro" pitchFamily="18" charset="0"/>
              </a:rPr>
              <a:t>Faith, Hope and Charity</a:t>
            </a:r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886200"/>
            <a:ext cx="7391400" cy="1905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Palatino Linotype" pitchFamily="18" charset="0"/>
              </a:rPr>
              <a:t>“So faith, hope, love remain, these three; but the greatest of these is love.” </a:t>
            </a:r>
            <a:r>
              <a:rPr lang="en-US" sz="2400" dirty="0" smtClean="0">
                <a:latin typeface="Palatino Linotype" pitchFamily="18" charset="0"/>
              </a:rPr>
              <a:t>–1 Corinthians 13:13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rajan Pro" pitchFamily="18" charset="0"/>
              </a:rPr>
              <a:t>The Virtue of Faith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ajan Pro" pitchFamily="18" charset="0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8229600" cy="4114800"/>
          </a:xfrm>
        </p:spPr>
        <p:txBody>
          <a:bodyPr/>
          <a:lstStyle/>
          <a:p>
            <a:r>
              <a:rPr lang="en-US" sz="2800" dirty="0" smtClean="0">
                <a:latin typeface="Palatino Linotype" pitchFamily="18" charset="0"/>
              </a:rPr>
              <a:t>Virtue that gives us power to </a:t>
            </a:r>
            <a:r>
              <a:rPr lang="en-US" sz="2800" u="sng" dirty="0" smtClean="0">
                <a:latin typeface="Palatino Linotype" pitchFamily="18" charset="0"/>
              </a:rPr>
              <a:t>believe</a:t>
            </a:r>
            <a:r>
              <a:rPr lang="en-US" sz="2800" dirty="0" smtClean="0">
                <a:latin typeface="Palatino Linotype" pitchFamily="18" charset="0"/>
              </a:rPr>
              <a:t> in God and in all that He has revealed through Christ and the Church.</a:t>
            </a:r>
          </a:p>
          <a:p>
            <a:r>
              <a:rPr lang="en-US" sz="2800" dirty="0" smtClean="0">
                <a:latin typeface="Palatino Linotype" pitchFamily="18" charset="0"/>
              </a:rPr>
              <a:t>Necessary for salvation.</a:t>
            </a:r>
          </a:p>
          <a:p>
            <a:r>
              <a:rPr lang="en-US" sz="2800" dirty="0">
                <a:latin typeface="Palatino Linotype" pitchFamily="18" charset="0"/>
              </a:rPr>
              <a:t>We may never </a:t>
            </a:r>
            <a:r>
              <a:rPr lang="en-US" sz="2800" u="sng" dirty="0">
                <a:latin typeface="Palatino Linotype" pitchFamily="18" charset="0"/>
              </a:rPr>
              <a:t>understand</a:t>
            </a:r>
            <a:r>
              <a:rPr lang="en-US" sz="2800" dirty="0">
                <a:latin typeface="Palatino Linotype" pitchFamily="18" charset="0"/>
              </a:rPr>
              <a:t> all the mysteries of our Catholic faith, but we </a:t>
            </a:r>
            <a:r>
              <a:rPr lang="en-US" sz="2800" dirty="0" smtClean="0">
                <a:latin typeface="Palatino Linotype" pitchFamily="18" charset="0"/>
              </a:rPr>
              <a:t>still  </a:t>
            </a:r>
            <a:r>
              <a:rPr lang="en-US" sz="2800" u="sng" dirty="0">
                <a:latin typeface="Palatino Linotype" pitchFamily="18" charset="0"/>
              </a:rPr>
              <a:t>believe</a:t>
            </a:r>
            <a:r>
              <a:rPr lang="en-US" sz="2800" dirty="0">
                <a:latin typeface="Palatino Linotype" pitchFamily="18" charset="0"/>
              </a:rPr>
              <a:t> they are true.</a:t>
            </a:r>
          </a:p>
          <a:p>
            <a:r>
              <a:rPr lang="en-US" sz="2800" i="1" dirty="0">
                <a:latin typeface="Palatino Linotype" pitchFamily="18" charset="0"/>
              </a:rPr>
              <a:t>To accept something in faith means to believe it’s true because we trust the one who reveals it, not because it can be proven.</a:t>
            </a:r>
          </a:p>
          <a:p>
            <a:endParaRPr lang="en-US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8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rajan Pro" pitchFamily="18" charset="0"/>
              </a:rPr>
              <a:t>The Virtue of Faith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ajan Pro" pitchFamily="18" charset="0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idx="1"/>
          </p:nvPr>
        </p:nvSpPr>
        <p:spPr>
          <a:xfrm>
            <a:off x="914399" y="1828800"/>
            <a:ext cx="4876801" cy="4114800"/>
          </a:xfrm>
        </p:spPr>
        <p:txBody>
          <a:bodyPr/>
          <a:lstStyle/>
          <a:p>
            <a:r>
              <a:rPr lang="en-US" sz="2800" dirty="0">
                <a:latin typeface="Palatino Linotype" pitchFamily="18" charset="0"/>
              </a:rPr>
              <a:t>Symbol: Cross</a:t>
            </a:r>
            <a:endParaRPr lang="en-US" sz="2800" dirty="0">
              <a:latin typeface="Palatino Linotype" pitchFamily="18" charset="0"/>
            </a:endParaRPr>
          </a:p>
          <a:p>
            <a:pPr lvl="1"/>
            <a:r>
              <a:rPr lang="en-US" sz="2400" dirty="0">
                <a:latin typeface="Palatino Linotype" pitchFamily="18" charset="0"/>
              </a:rPr>
              <a:t>Why?</a:t>
            </a:r>
          </a:p>
          <a:p>
            <a:pPr lvl="0"/>
            <a:endParaRPr lang="en-US" sz="2800" dirty="0">
              <a:solidFill>
                <a:srgbClr val="FFFFCC"/>
              </a:solidFill>
              <a:latin typeface="Palatino Linotype" pitchFamily="18" charset="0"/>
            </a:endParaRPr>
          </a:p>
          <a:p>
            <a:pPr lvl="0"/>
            <a:endParaRPr lang="en-US" sz="2800" dirty="0">
              <a:solidFill>
                <a:srgbClr val="FFFFCC"/>
              </a:solidFill>
              <a:latin typeface="Palatino Linotype" pitchFamily="18" charset="0"/>
            </a:endParaRPr>
          </a:p>
          <a:p>
            <a:pPr lvl="0"/>
            <a:r>
              <a:rPr lang="en-US" sz="2800" dirty="0">
                <a:solidFill>
                  <a:srgbClr val="FFFFCC"/>
                </a:solidFill>
                <a:latin typeface="Palatino Linotype" pitchFamily="18" charset="0"/>
              </a:rPr>
              <a:t>Saint Padre </a:t>
            </a:r>
            <a:r>
              <a:rPr lang="en-US" sz="2800" dirty="0" err="1">
                <a:solidFill>
                  <a:srgbClr val="FFFFCC"/>
                </a:solidFill>
                <a:latin typeface="Palatino Linotype" pitchFamily="18" charset="0"/>
              </a:rPr>
              <a:t>Pio</a:t>
            </a:r>
            <a:r>
              <a:rPr lang="en-US" sz="2800" dirty="0">
                <a:solidFill>
                  <a:srgbClr val="FFFFCC"/>
                </a:solidFill>
                <a:latin typeface="Palatino Linotype" pitchFamily="18" charset="0"/>
              </a:rPr>
              <a:t>: </a:t>
            </a:r>
          </a:p>
          <a:p>
            <a:pPr marL="0" lvl="0" indent="0">
              <a:buNone/>
            </a:pPr>
            <a:r>
              <a:rPr lang="en-US" sz="2800" dirty="0">
                <a:solidFill>
                  <a:srgbClr val="FFFFCC"/>
                </a:solidFill>
                <a:latin typeface="Palatino Linotype" pitchFamily="18" charset="0"/>
              </a:rPr>
              <a:t>     a model of faith</a:t>
            </a:r>
          </a:p>
          <a:p>
            <a:pPr marL="0" lvl="0" indent="0">
              <a:buNone/>
            </a:pPr>
            <a:endParaRPr lang="en-US" sz="2400" dirty="0">
              <a:solidFill>
                <a:srgbClr val="FFFFCC"/>
              </a:solidFill>
              <a:latin typeface="Palatino Linotype" pitchFamily="18" charset="0"/>
            </a:endParaRPr>
          </a:p>
          <a:p>
            <a:pPr lvl="1"/>
            <a:endParaRPr lang="en-US" sz="2400" dirty="0">
              <a:latin typeface="Palatino Linotype" pitchFamily="18" charset="0"/>
            </a:endParaRPr>
          </a:p>
          <a:p>
            <a:pPr lvl="1"/>
            <a:endParaRPr lang="en-US" sz="2400" dirty="0">
              <a:latin typeface="Palatino Linotype" pitchFamily="18" charset="0"/>
            </a:endParaRPr>
          </a:p>
          <a:p>
            <a:endParaRPr lang="en-US" dirty="0">
              <a:latin typeface="Palatino Linotype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154" y="3276600"/>
            <a:ext cx="253744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1105571" cy="147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88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rajan Pro" pitchFamily="18" charset="0"/>
              </a:rPr>
              <a:t>The Virtue of Hope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ajan Pro" pitchFamily="18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8305800" cy="4495800"/>
          </a:xfrm>
        </p:spPr>
        <p:txBody>
          <a:bodyPr/>
          <a:lstStyle/>
          <a:p>
            <a:r>
              <a:rPr lang="en-US" sz="2800" dirty="0" smtClean="0">
                <a:latin typeface="Palatino Linotype" pitchFamily="18" charset="0"/>
              </a:rPr>
              <a:t>The power to trust in God and His promises.</a:t>
            </a:r>
          </a:p>
          <a:p>
            <a:r>
              <a:rPr lang="en-US" sz="2800" dirty="0" smtClean="0">
                <a:latin typeface="Palatino Linotype" pitchFamily="18" charset="0"/>
              </a:rPr>
              <a:t>Keeps us from getting discouraged by         problems and struggles.</a:t>
            </a:r>
          </a:p>
          <a:p>
            <a:r>
              <a:rPr lang="en-US" sz="2800" dirty="0" smtClean="0">
                <a:latin typeface="Palatino Linotype" pitchFamily="18" charset="0"/>
              </a:rPr>
              <a:t>Different from a worldly “want” or “desire.”</a:t>
            </a:r>
          </a:p>
          <a:p>
            <a:r>
              <a:rPr lang="en-US" sz="2800" dirty="0">
                <a:latin typeface="Palatino Linotype" pitchFamily="18" charset="0"/>
              </a:rPr>
              <a:t>Inspires us to pray for those who have died because we hope they will be in heaven.</a:t>
            </a:r>
          </a:p>
          <a:p>
            <a:r>
              <a:rPr lang="en-US" sz="2800" i="1" dirty="0">
                <a:latin typeface="Palatino Linotype" pitchFamily="18" charset="0"/>
              </a:rPr>
              <a:t>Encourages us to be faithful to God’s teachings knowing that He will give us </a:t>
            </a:r>
            <a:r>
              <a:rPr lang="en-US" sz="2800" i="1" dirty="0" smtClean="0">
                <a:latin typeface="Palatino Linotype" pitchFamily="18" charset="0"/>
              </a:rPr>
              <a:t>help and reward.</a:t>
            </a:r>
            <a:endParaRPr lang="en-US" sz="2800" i="1" dirty="0">
              <a:latin typeface="Palatino Linotype" pitchFamily="18" charset="0"/>
            </a:endParaRPr>
          </a:p>
          <a:p>
            <a:r>
              <a:rPr lang="en-US" sz="2800" i="1" dirty="0">
                <a:latin typeface="Palatino Linotype" pitchFamily="18" charset="0"/>
              </a:rPr>
              <a:t>We </a:t>
            </a:r>
            <a:r>
              <a:rPr lang="en-US" sz="2800" i="1" dirty="0" smtClean="0">
                <a:latin typeface="Palatino Linotype" pitchFamily="18" charset="0"/>
              </a:rPr>
              <a:t>order </a:t>
            </a:r>
            <a:r>
              <a:rPr lang="en-US" sz="2800" i="1" dirty="0">
                <a:latin typeface="Palatino Linotype" pitchFamily="18" charset="0"/>
              </a:rPr>
              <a:t>our lives according to what we hope for.</a:t>
            </a:r>
          </a:p>
          <a:p>
            <a:endParaRPr lang="en-US" sz="2800" dirty="0" smtClean="0">
              <a:latin typeface="Palatino Linotype" pitchFamily="18" charset="0"/>
            </a:endParaRPr>
          </a:p>
          <a:p>
            <a:pPr marL="742950" indent="-742950">
              <a:buNone/>
            </a:pPr>
            <a:endParaRPr lang="en-US" sz="3600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rajan Pro" pitchFamily="18" charset="0"/>
              </a:rPr>
              <a:t>The Virtue of Hope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ajan Pro" pitchFamily="18" charset="0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4191000" cy="4114800"/>
          </a:xfrm>
        </p:spPr>
        <p:txBody>
          <a:bodyPr/>
          <a:lstStyle/>
          <a:p>
            <a:r>
              <a:rPr lang="en-US" sz="2800" dirty="0" smtClean="0">
                <a:latin typeface="Palatino Linotype" pitchFamily="18" charset="0"/>
              </a:rPr>
              <a:t>Symbol: Anchor</a:t>
            </a:r>
          </a:p>
          <a:p>
            <a:pPr lvl="1"/>
            <a:r>
              <a:rPr lang="en-US" sz="2400" dirty="0" smtClean="0">
                <a:latin typeface="Palatino Linotype" pitchFamily="18" charset="0"/>
              </a:rPr>
              <a:t>Why?</a:t>
            </a:r>
          </a:p>
          <a:p>
            <a:pPr lvl="0"/>
            <a:endParaRPr lang="en-US" sz="2800" dirty="0" smtClean="0">
              <a:solidFill>
                <a:srgbClr val="FFFFCC"/>
              </a:solidFill>
              <a:latin typeface="Palatino Linotype" pitchFamily="18" charset="0"/>
            </a:endParaRPr>
          </a:p>
          <a:p>
            <a:pPr lvl="0"/>
            <a:endParaRPr lang="en-US" sz="2800" dirty="0" smtClean="0">
              <a:solidFill>
                <a:srgbClr val="FFFFCC"/>
              </a:solidFill>
              <a:latin typeface="Palatino Linotype" pitchFamily="18" charset="0"/>
            </a:endParaRPr>
          </a:p>
          <a:p>
            <a:pPr lvl="0"/>
            <a:r>
              <a:rPr lang="en-US" sz="2800" dirty="0" smtClean="0">
                <a:solidFill>
                  <a:srgbClr val="FFFFCC"/>
                </a:solidFill>
                <a:latin typeface="Palatino Linotype" pitchFamily="18" charset="0"/>
              </a:rPr>
              <a:t>Saint Clare: </a:t>
            </a:r>
          </a:p>
          <a:p>
            <a:pPr marL="0" lvl="0" indent="0">
              <a:buNone/>
            </a:pPr>
            <a:r>
              <a:rPr lang="en-US" sz="2800" dirty="0" smtClean="0">
                <a:solidFill>
                  <a:srgbClr val="FFFFCC"/>
                </a:solidFill>
                <a:latin typeface="Palatino Linotype" pitchFamily="18" charset="0"/>
              </a:rPr>
              <a:t>     a model of hope</a:t>
            </a:r>
            <a:endParaRPr lang="en-US" sz="2800" dirty="0">
              <a:solidFill>
                <a:srgbClr val="FFFFCC"/>
              </a:solidFill>
              <a:latin typeface="Palatino Linotype" pitchFamily="18" charset="0"/>
            </a:endParaRPr>
          </a:p>
          <a:p>
            <a:pPr lvl="1"/>
            <a:endParaRPr lang="en-US" sz="2400" dirty="0" smtClean="0">
              <a:latin typeface="Palatino Linotype" pitchFamily="18" charset="0"/>
            </a:endParaRPr>
          </a:p>
          <a:p>
            <a:pPr lvl="1"/>
            <a:endParaRPr lang="en-US" sz="2400" dirty="0">
              <a:latin typeface="Palatino Linotype" pitchFamily="18" charset="0"/>
            </a:endParaRPr>
          </a:p>
          <a:p>
            <a:endParaRPr lang="en-US" dirty="0" smtClean="0">
              <a:latin typeface="Palatino Linotyp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00250"/>
            <a:ext cx="1504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556" y="3200400"/>
            <a:ext cx="2607989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4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rajan Pro" pitchFamily="18" charset="0"/>
              </a:rPr>
              <a:t>The Virtue of Charity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ajan Pro" pitchFamily="18" charset="0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8305800" cy="4297363"/>
          </a:xfrm>
        </p:spPr>
        <p:txBody>
          <a:bodyPr/>
          <a:lstStyle/>
          <a:p>
            <a:r>
              <a:rPr lang="en-US" sz="2800" dirty="0" smtClean="0">
                <a:latin typeface="Palatino Linotype" pitchFamily="18" charset="0"/>
              </a:rPr>
              <a:t>The power to love God above all things and to love our neighbors for love of God.</a:t>
            </a:r>
          </a:p>
          <a:p>
            <a:r>
              <a:rPr lang="en-US" sz="2800" dirty="0" smtClean="0">
                <a:latin typeface="Palatino Linotype" pitchFamily="18" charset="0"/>
              </a:rPr>
              <a:t>Every time we sin, we are lacking in </a:t>
            </a:r>
            <a:r>
              <a:rPr lang="en-US" sz="2800" u="sng" dirty="0" smtClean="0">
                <a:latin typeface="Palatino Linotype" pitchFamily="18" charset="0"/>
              </a:rPr>
              <a:t>charity</a:t>
            </a:r>
            <a:r>
              <a:rPr lang="en-US" sz="2800" dirty="0" smtClean="0">
                <a:latin typeface="Palatino Linotype" pitchFamily="18" charset="0"/>
              </a:rPr>
              <a:t>. </a:t>
            </a:r>
          </a:p>
          <a:p>
            <a:r>
              <a:rPr lang="en-US" sz="2800" dirty="0" smtClean="0">
                <a:latin typeface="Palatino Linotype" pitchFamily="18" charset="0"/>
              </a:rPr>
              <a:t>To love God is to please Him by doing good.</a:t>
            </a:r>
          </a:p>
          <a:p>
            <a:r>
              <a:rPr lang="en-US" sz="2800" dirty="0">
                <a:latin typeface="Palatino Linotype" pitchFamily="18" charset="0"/>
              </a:rPr>
              <a:t>To love our </a:t>
            </a:r>
            <a:r>
              <a:rPr lang="en-US" sz="2800" dirty="0" smtClean="0">
                <a:latin typeface="Palatino Linotype" pitchFamily="18" charset="0"/>
              </a:rPr>
              <a:t>neighbor </a:t>
            </a:r>
            <a:r>
              <a:rPr lang="en-US" sz="2800" dirty="0">
                <a:latin typeface="Palatino Linotype" pitchFamily="18" charset="0"/>
              </a:rPr>
              <a:t>is to want </a:t>
            </a:r>
            <a:r>
              <a:rPr lang="en-US" sz="2800" dirty="0" smtClean="0">
                <a:latin typeface="Palatino Linotype" pitchFamily="18" charset="0"/>
              </a:rPr>
              <a:t>good </a:t>
            </a:r>
            <a:r>
              <a:rPr lang="en-US" sz="2800" dirty="0">
                <a:latin typeface="Palatino Linotype" pitchFamily="18" charset="0"/>
              </a:rPr>
              <a:t>for them.</a:t>
            </a:r>
          </a:p>
          <a:p>
            <a:r>
              <a:rPr lang="en-US" sz="2800" i="1" dirty="0" smtClean="0">
                <a:latin typeface="Palatino Linotype" pitchFamily="18" charset="0"/>
              </a:rPr>
              <a:t>Charity is not </a:t>
            </a:r>
            <a:r>
              <a:rPr lang="en-US" sz="2800" i="1" dirty="0">
                <a:latin typeface="Palatino Linotype" pitchFamily="18" charset="0"/>
              </a:rPr>
              <a:t>just </a:t>
            </a:r>
            <a:r>
              <a:rPr lang="en-US" sz="2800" i="1" dirty="0" smtClean="0">
                <a:latin typeface="Palatino Linotype" pitchFamily="18" charset="0"/>
              </a:rPr>
              <a:t>a feeling!</a:t>
            </a:r>
            <a:endParaRPr lang="en-US" sz="2800" i="1" dirty="0">
              <a:latin typeface="Palatino Linotype" pitchFamily="18" charset="0"/>
            </a:endParaRPr>
          </a:p>
          <a:p>
            <a:r>
              <a:rPr lang="en-US" sz="2800" i="1" dirty="0" smtClean="0">
                <a:latin typeface="Palatino Linotype" pitchFamily="18" charset="0"/>
              </a:rPr>
              <a:t>It is </a:t>
            </a:r>
            <a:r>
              <a:rPr lang="en-US" sz="2800" i="1" dirty="0">
                <a:latin typeface="Palatino Linotype" pitchFamily="18" charset="0"/>
              </a:rPr>
              <a:t>an act of the will, a decision and self-gift for </a:t>
            </a:r>
            <a:r>
              <a:rPr lang="en-US" sz="2800" i="1" dirty="0" smtClean="0">
                <a:latin typeface="Palatino Linotype" pitchFamily="18" charset="0"/>
              </a:rPr>
              <a:t>another.</a:t>
            </a:r>
            <a:endParaRPr lang="en-US" sz="2800" i="1" dirty="0">
              <a:latin typeface="Palatino Linotype" pitchFamily="18" charset="0"/>
            </a:endParaRPr>
          </a:p>
          <a:p>
            <a:r>
              <a:rPr lang="en-US" sz="2800" i="1" dirty="0" smtClean="0">
                <a:latin typeface="Palatino Linotype" pitchFamily="18" charset="0"/>
              </a:rPr>
              <a:t>If we truly love God, we will love our neighbor too.</a:t>
            </a:r>
            <a:endParaRPr lang="en-US" sz="2800" i="1" dirty="0">
              <a:latin typeface="Palatino Linotype" pitchFamily="18" charset="0"/>
            </a:endParaRPr>
          </a:p>
          <a:p>
            <a:endParaRPr lang="en-US" sz="2800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rajan Pro" pitchFamily="18" charset="0"/>
              </a:rPr>
              <a:t>The Virtue of Hope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ajan Pro" pitchFamily="18" charset="0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4191000" cy="4114800"/>
          </a:xfrm>
        </p:spPr>
        <p:txBody>
          <a:bodyPr/>
          <a:lstStyle/>
          <a:p>
            <a:r>
              <a:rPr lang="en-US" sz="2800" dirty="0" smtClean="0">
                <a:latin typeface="Palatino Linotype" pitchFamily="18" charset="0"/>
              </a:rPr>
              <a:t>Symbol: Heart</a:t>
            </a:r>
          </a:p>
          <a:p>
            <a:pPr lvl="1"/>
            <a:r>
              <a:rPr lang="en-US" sz="2400" dirty="0" smtClean="0">
                <a:latin typeface="Palatino Linotype" pitchFamily="18" charset="0"/>
              </a:rPr>
              <a:t>Why?</a:t>
            </a:r>
          </a:p>
          <a:p>
            <a:pPr lvl="0"/>
            <a:endParaRPr lang="en-US" sz="2800" dirty="0" smtClean="0">
              <a:solidFill>
                <a:srgbClr val="FFFFCC"/>
              </a:solidFill>
              <a:latin typeface="Palatino Linotype" pitchFamily="18" charset="0"/>
            </a:endParaRPr>
          </a:p>
          <a:p>
            <a:pPr lvl="0"/>
            <a:endParaRPr lang="en-US" sz="2800" dirty="0" smtClean="0">
              <a:solidFill>
                <a:srgbClr val="FFFFCC"/>
              </a:solidFill>
              <a:latin typeface="Palatino Linotype" pitchFamily="18" charset="0"/>
            </a:endParaRPr>
          </a:p>
          <a:p>
            <a:pPr lvl="0"/>
            <a:r>
              <a:rPr lang="en-US" sz="2800" dirty="0" smtClean="0">
                <a:solidFill>
                  <a:srgbClr val="FFFFCC"/>
                </a:solidFill>
                <a:latin typeface="Palatino Linotype" pitchFamily="18" charset="0"/>
              </a:rPr>
              <a:t>Saint Francis of Assisi: </a:t>
            </a:r>
          </a:p>
          <a:p>
            <a:pPr marL="0" lvl="0" indent="0">
              <a:buNone/>
            </a:pPr>
            <a:r>
              <a:rPr lang="en-US" sz="2800" dirty="0" smtClean="0">
                <a:solidFill>
                  <a:srgbClr val="FFFFCC"/>
                </a:solidFill>
                <a:latin typeface="Palatino Linotype" pitchFamily="18" charset="0"/>
              </a:rPr>
              <a:t>     a model of charity</a:t>
            </a:r>
            <a:endParaRPr lang="en-US" sz="2800" dirty="0">
              <a:solidFill>
                <a:srgbClr val="FFFFCC"/>
              </a:solidFill>
              <a:latin typeface="Palatino Linotype" pitchFamily="18" charset="0"/>
            </a:endParaRPr>
          </a:p>
          <a:p>
            <a:pPr lvl="1"/>
            <a:endParaRPr lang="en-US" sz="2400" dirty="0" smtClean="0">
              <a:latin typeface="Palatino Linotype" pitchFamily="18" charset="0"/>
            </a:endParaRPr>
          </a:p>
          <a:p>
            <a:pPr lvl="1"/>
            <a:endParaRPr lang="en-US" sz="2400" dirty="0">
              <a:latin typeface="Palatino Linotype" pitchFamily="18" charset="0"/>
            </a:endParaRPr>
          </a:p>
          <a:p>
            <a:endParaRPr lang="en-US" dirty="0" smtClean="0">
              <a:latin typeface="Palatino Linotype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13167"/>
            <a:ext cx="1500188" cy="133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99283" y="2590800"/>
            <a:ext cx="2563717" cy="396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04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idx="1"/>
          </p:nvPr>
        </p:nvSpPr>
        <p:spPr>
          <a:xfrm>
            <a:off x="944526" y="1828800"/>
            <a:ext cx="82296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/>
              <a:t>Act of Faith</a:t>
            </a:r>
            <a:r>
              <a:rPr lang="en-US" sz="2800" b="1" dirty="0"/>
              <a:t> 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O my God, I firmly believe that You are one God in three divine Persons:  Father, Son, and Holy Spirit.  I believe that Your divine Son became man and died for our sins, and that He will come to judge the living and the dead.  I believe these and all the truths that the Holy Catholic Church teaches because You have revealed them, Who can neither deceive nor be deceived.  Amen.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Acts of Faith, Hope and Love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6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idx="1"/>
          </p:nvPr>
        </p:nvSpPr>
        <p:spPr>
          <a:xfrm>
            <a:off x="944526" y="1752600"/>
            <a:ext cx="82296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/>
              <a:t>Act of Hope</a:t>
            </a:r>
            <a:r>
              <a:rPr lang="en-US" sz="2800" b="1" dirty="0"/>
              <a:t> 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O my God, relying of Your infinite goodness and promises, I hope to obtain pardon of my sins, the help of Your grace, and life everlasting, through the merits of Jesus Christ, my Lord and Redeemer.  Amen</a:t>
            </a:r>
            <a:r>
              <a:rPr lang="en-US" sz="2800" dirty="0" smtClean="0"/>
              <a:t>.</a:t>
            </a:r>
            <a:r>
              <a:rPr lang="en-US" sz="2800" dirty="0"/>
              <a:t> </a:t>
            </a:r>
            <a:endParaRPr lang="en-US" sz="400" dirty="0"/>
          </a:p>
          <a:p>
            <a:pPr marL="0" indent="0">
              <a:buNone/>
            </a:pPr>
            <a:r>
              <a:rPr lang="en-US" sz="2800" b="1" u="sng" dirty="0"/>
              <a:t>Act of Love</a:t>
            </a:r>
            <a:r>
              <a:rPr lang="en-US" sz="2800" b="1" dirty="0"/>
              <a:t> 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O my God, I love You above all things, with my whole heart and soul because You are all-good and deserving of all my love.  I love my neighbor as myself for love of You.  I forgive all who have injured me and ask pardon of all whom I have injured.  Amen.</a:t>
            </a:r>
          </a:p>
          <a:p>
            <a:pPr marL="0" indent="0">
              <a:buNone/>
            </a:pPr>
            <a:endParaRPr lang="en-US" sz="2400" dirty="0">
              <a:latin typeface="Palatino Linotype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Acts of Faith, Hope and Love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6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By the end of class …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y</a:t>
            </a:r>
            <a:r>
              <a:rPr lang="en-US" sz="3600" dirty="0" smtClean="0"/>
              <a:t>ou will know the definition of virtue.</a:t>
            </a:r>
          </a:p>
          <a:p>
            <a:endParaRPr lang="en-US" sz="2400" dirty="0"/>
          </a:p>
          <a:p>
            <a:r>
              <a:rPr lang="en-US" sz="3600" dirty="0"/>
              <a:t>y</a:t>
            </a:r>
            <a:r>
              <a:rPr lang="en-US" sz="3600" dirty="0" smtClean="0"/>
              <a:t>ou will distinguish between natural and supernatural virtues.</a:t>
            </a:r>
          </a:p>
          <a:p>
            <a:endParaRPr lang="en-US" sz="2400" dirty="0"/>
          </a:p>
          <a:p>
            <a:r>
              <a:rPr lang="en-US" sz="3600" dirty="0"/>
              <a:t>y</a:t>
            </a:r>
            <a:r>
              <a:rPr lang="en-US" sz="3600" dirty="0" smtClean="0"/>
              <a:t>ou will identify the three Theological virtues.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71373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rajan Pro" pitchFamily="18" charset="0"/>
              </a:rPr>
              <a:t>Virtue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ajan Pro" pitchFamily="18" charset="0"/>
            </a:endParaRPr>
          </a:p>
        </p:txBody>
      </p:sp>
      <p:sp>
        <p:nvSpPr>
          <p:cNvPr id="3077" name="Rectangle 4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848600" cy="4525963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sz="3600" dirty="0" smtClean="0">
                <a:latin typeface="Palatino Linotype" pitchFamily="18" charset="0"/>
              </a:rPr>
              <a:t>Virtue is a habit of doing good.</a:t>
            </a:r>
            <a:endParaRPr lang="en-US" sz="1800" dirty="0" smtClean="0">
              <a:latin typeface="Palatino Linotype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sz="3600" dirty="0" smtClean="0">
                <a:latin typeface="Palatino Linotype" pitchFamily="18" charset="0"/>
              </a:rPr>
              <a:t>Practice and prayer help us to grow in virtue.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sz="3600" i="1" dirty="0" smtClean="0">
                <a:latin typeface="Palatino Linotype" pitchFamily="18" charset="0"/>
              </a:rPr>
              <a:t>With practice, our good acts become habits and it becomes easier for us to act rightly.</a:t>
            </a:r>
          </a:p>
          <a:p>
            <a:pPr marL="742950" indent="-742950" eaLnBrk="1" hangingPunct="1">
              <a:buNone/>
            </a:pPr>
            <a:endParaRPr lang="en-US" sz="4400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1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xfrm>
            <a:off x="1066800" y="1905000"/>
            <a:ext cx="7772400" cy="4114800"/>
          </a:xfrm>
        </p:spPr>
        <p:txBody>
          <a:bodyPr/>
          <a:lstStyle/>
          <a:p>
            <a:pPr marL="742950" indent="-742950" eaLnBrk="1" hangingPunct="1">
              <a:lnSpc>
                <a:spcPct val="125000"/>
              </a:lnSpc>
              <a:spcBef>
                <a:spcPts val="0"/>
              </a:spcBef>
              <a:buFontTx/>
              <a:buNone/>
            </a:pPr>
            <a:r>
              <a:rPr lang="en-US" sz="3600" dirty="0" smtClean="0">
                <a:latin typeface="Palatino Linotype" pitchFamily="18" charset="0"/>
              </a:rPr>
              <a:t>“A virtue is an habitual and firm disposition to do the good.  It allows the person not only to perform good acts, but to give the best of himself.”  </a:t>
            </a:r>
            <a:r>
              <a:rPr lang="en-US" sz="2800" dirty="0" smtClean="0">
                <a:latin typeface="Palatino Linotype" pitchFamily="18" charset="0"/>
              </a:rPr>
              <a:t>--CCC #1803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rajan Pro" pitchFamily="18" charset="0"/>
              </a:rPr>
              <a:t>What the Catechism says …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aja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www.crossroadsinitiative.com/pics/Saint_Gregory_of_Nys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7058" y="4224337"/>
            <a:ext cx="1572067" cy="2358101"/>
          </a:xfrm>
          <a:prstGeom prst="rect">
            <a:avLst/>
          </a:prstGeom>
          <a:noFill/>
        </p:spPr>
      </p:pic>
      <p:pic>
        <p:nvPicPr>
          <p:cNvPr id="35846" name="Picture 6" descr="http://www.shjolg.com/images/Blessed%20Trinity%20from%20Mother%20Teres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498918"/>
            <a:ext cx="2590800" cy="3597082"/>
          </a:xfrm>
          <a:prstGeom prst="rect">
            <a:avLst/>
          </a:prstGeom>
          <a:noFill/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124200" y="1971675"/>
            <a:ext cx="567778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42950" indent="-74295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3600" dirty="0">
                <a:latin typeface="Palatino Linotype" pitchFamily="18" charset="0"/>
              </a:rPr>
              <a:t>“The goal of a virtuous life is to become like God.”</a:t>
            </a:r>
          </a:p>
          <a:p>
            <a:pPr marL="742950" indent="-74295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2800" dirty="0" smtClean="0">
                <a:latin typeface="Palatino Linotype" pitchFamily="18" charset="0"/>
              </a:rPr>
              <a:t>			--</a:t>
            </a:r>
            <a:r>
              <a:rPr lang="en-US" sz="2800" dirty="0">
                <a:latin typeface="Palatino Linotype" pitchFamily="18" charset="0"/>
              </a:rPr>
              <a:t>St. Gregory of Nyssa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rajan Pro" pitchFamily="18" charset="0"/>
              </a:rPr>
              <a:t>What the Saints say …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aja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58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rajan Pro" pitchFamily="18" charset="0"/>
              </a:rPr>
              <a:t>2 Kinds of Virtue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ajan Pro" pitchFamily="18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idx="1"/>
          </p:nvPr>
        </p:nvSpPr>
        <p:spPr>
          <a:xfrm>
            <a:off x="1066800" y="1905000"/>
            <a:ext cx="7924800" cy="4114800"/>
          </a:xfrm>
        </p:spPr>
        <p:txBody>
          <a:bodyPr/>
          <a:lstStyle/>
          <a:p>
            <a:pPr marL="742950" indent="-742950" eaLnBrk="1" hangingPunct="1">
              <a:buFontTx/>
              <a:buAutoNum type="arabicPeriod"/>
            </a:pPr>
            <a:r>
              <a:rPr lang="en-US" sz="3600" dirty="0" smtClean="0">
                <a:latin typeface="Palatino Linotype" pitchFamily="18" charset="0"/>
              </a:rPr>
              <a:t>Natural Virtue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itchFamily="18" charset="0"/>
              </a:rPr>
              <a:t>Things we </a:t>
            </a:r>
            <a:r>
              <a:rPr lang="en-US" dirty="0" smtClean="0">
                <a:latin typeface="Palatino Linotype" pitchFamily="18" charset="0"/>
              </a:rPr>
              <a:t>work for.</a:t>
            </a:r>
            <a:endParaRPr lang="en-US" sz="1200" dirty="0">
              <a:latin typeface="Palatino Linotype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itchFamily="18" charset="0"/>
              </a:rPr>
              <a:t>Acquired by </a:t>
            </a:r>
            <a:r>
              <a:rPr lang="en-US" dirty="0" smtClean="0">
                <a:latin typeface="Palatino Linotype" pitchFamily="18" charset="0"/>
              </a:rPr>
              <a:t>practice, repeating good acts.</a:t>
            </a:r>
            <a:endParaRPr lang="en-US" sz="1200" dirty="0">
              <a:latin typeface="Palatino Linotype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>
                <a:latin typeface="Palatino Linotype" pitchFamily="18" charset="0"/>
              </a:rPr>
              <a:t>Example: power to be honest</a:t>
            </a:r>
          </a:p>
          <a:p>
            <a:pPr marL="1312863" lvl="1" indent="-742950">
              <a:buFontTx/>
              <a:buAutoNum type="arabicPeriod"/>
            </a:pPr>
            <a:endParaRPr lang="en-US" sz="300" dirty="0" smtClean="0">
              <a:latin typeface="Palatino Linotype" pitchFamily="18" charset="0"/>
            </a:endParaRPr>
          </a:p>
          <a:p>
            <a:pPr marL="742950" indent="-742950" eaLnBrk="1" hangingPunct="1">
              <a:buFontTx/>
              <a:buAutoNum type="arabicPeriod"/>
            </a:pPr>
            <a:r>
              <a:rPr lang="en-US" sz="3600" dirty="0" smtClean="0">
                <a:latin typeface="Palatino Linotype" pitchFamily="18" charset="0"/>
              </a:rPr>
              <a:t>Supernatural Virtue</a:t>
            </a:r>
          </a:p>
          <a:p>
            <a:pPr lvl="1"/>
            <a:r>
              <a:rPr lang="en-US" dirty="0">
                <a:latin typeface="Palatino Linotype" pitchFamily="18" charset="0"/>
              </a:rPr>
              <a:t>Given directly by </a:t>
            </a:r>
            <a:r>
              <a:rPr lang="en-US" dirty="0" smtClean="0">
                <a:latin typeface="Palatino Linotype" pitchFamily="18" charset="0"/>
              </a:rPr>
              <a:t>God.</a:t>
            </a:r>
            <a:endParaRPr lang="en-US" dirty="0">
              <a:latin typeface="Palatino Linotype" pitchFamily="18" charset="0"/>
            </a:endParaRPr>
          </a:p>
          <a:p>
            <a:pPr lvl="1"/>
            <a:r>
              <a:rPr lang="en-US" dirty="0">
                <a:latin typeface="Palatino Linotype" pitchFamily="18" charset="0"/>
              </a:rPr>
              <a:t>Infused into our </a:t>
            </a:r>
            <a:r>
              <a:rPr lang="en-US" dirty="0" smtClean="0">
                <a:latin typeface="Palatino Linotype" pitchFamily="18" charset="0"/>
              </a:rPr>
              <a:t>souls.</a:t>
            </a:r>
            <a:endParaRPr lang="en-US" dirty="0">
              <a:latin typeface="Palatino Linotype" pitchFamily="18" charset="0"/>
            </a:endParaRPr>
          </a:p>
          <a:p>
            <a:pPr lvl="1"/>
            <a:r>
              <a:rPr lang="en-US" i="1" dirty="0" smtClean="0">
                <a:latin typeface="Palatino Linotype" pitchFamily="18" charset="0"/>
              </a:rPr>
              <a:t>Examples: faith</a:t>
            </a:r>
            <a:r>
              <a:rPr lang="en-US" i="1" dirty="0">
                <a:latin typeface="Palatino Linotype" pitchFamily="18" charset="0"/>
              </a:rPr>
              <a:t>, hope, love</a:t>
            </a:r>
          </a:p>
          <a:p>
            <a:pPr marL="1312863" lvl="1" indent="-742950">
              <a:buFontTx/>
              <a:buAutoNum type="arabicPeriod"/>
            </a:pPr>
            <a:endParaRPr lang="en-US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rajan Pro" pitchFamily="18" charset="0"/>
              </a:rPr>
              <a:t>What’s the difference?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ajan Pro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Natural Virtue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Deny oneself food to be attractive.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Help others because we owe them a favor.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Controlling what we say to stay out of trouble.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Supernatural Virtue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Deny oneself food </a:t>
            </a:r>
            <a:r>
              <a:rPr lang="en-US" dirty="0" smtClean="0"/>
              <a:t>as penance.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Help others to imitate Jesus’ love.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Controlling what we say to be meek and humble like Jesus.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7724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Virtues are like muscles for the soul.</a:t>
            </a:r>
            <a:endParaRPr lang="en-US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02" y="1752600"/>
            <a:ext cx="8340598" cy="476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802" y="1828800"/>
            <a:ext cx="4267200" cy="43434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We must exercise them to make them strong.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The more we exercise these virtues, the easier it is to use them.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As we become strong in virtue, we become strong in our spiritual life.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71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rajan Pro" pitchFamily="18" charset="0"/>
              </a:rPr>
              <a:t>3 Theological Virtues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Trajan Pro" pitchFamily="18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83058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Palatino Linotype" pitchFamily="18" charset="0"/>
              </a:rPr>
              <a:t>Faith, hope and charity.</a:t>
            </a:r>
            <a:endParaRPr lang="en-US" sz="1800" dirty="0">
              <a:latin typeface="Palatino Linotype" pitchFamily="18" charset="0"/>
            </a:endParaRPr>
          </a:p>
          <a:p>
            <a:pPr>
              <a:lnSpc>
                <a:spcPct val="90000"/>
              </a:lnSpc>
            </a:pPr>
            <a:endParaRPr lang="en-US" sz="2400" i="1" dirty="0" smtClean="0">
              <a:latin typeface="Palatino Linotyp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i="1" dirty="0" err="1" smtClean="0">
                <a:latin typeface="Palatino Linotype" pitchFamily="18" charset="0"/>
              </a:rPr>
              <a:t>Theos</a:t>
            </a:r>
            <a:r>
              <a:rPr lang="en-US" sz="3600" dirty="0" smtClean="0">
                <a:latin typeface="Palatino Linotype" pitchFamily="18" charset="0"/>
              </a:rPr>
              <a:t> = God (Greek word).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Palatino Linotyp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dirty="0" smtClean="0">
                <a:latin typeface="Palatino Linotype" pitchFamily="18" charset="0"/>
              </a:rPr>
              <a:t>Gifts </a:t>
            </a:r>
            <a:r>
              <a:rPr lang="en-US" sz="3600" u="sng" dirty="0" smtClean="0">
                <a:latin typeface="Palatino Linotype" pitchFamily="18" charset="0"/>
              </a:rPr>
              <a:t>from God</a:t>
            </a:r>
            <a:r>
              <a:rPr lang="en-US" sz="3600" dirty="0" smtClean="0">
                <a:latin typeface="Palatino Linotype" pitchFamily="18" charset="0"/>
              </a:rPr>
              <a:t> received through the Sacraments.</a:t>
            </a:r>
          </a:p>
          <a:p>
            <a:pPr>
              <a:lnSpc>
                <a:spcPct val="90000"/>
              </a:lnSpc>
            </a:pPr>
            <a:endParaRPr lang="en-US" sz="1800" dirty="0" smtClean="0">
              <a:latin typeface="Palatino Linotyp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 dirty="0" smtClean="0">
                <a:latin typeface="Palatino Linotype" pitchFamily="18" charset="0"/>
              </a:rPr>
              <a:t>Direct us toward God.</a:t>
            </a:r>
          </a:p>
          <a:p>
            <a:pPr>
              <a:lnSpc>
                <a:spcPct val="90000"/>
              </a:lnSpc>
            </a:pPr>
            <a:endParaRPr lang="en-US" sz="36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build="p"/>
    </p:bldLst>
  </p:timing>
</p:sld>
</file>

<file path=ppt/theme/theme1.xml><?xml version="1.0" encoding="utf-8"?>
<a:theme xmlns:a="http://schemas.openxmlformats.org/drawingml/2006/main" name="Nature design template">
  <a:themeElements>
    <a:clrScheme name="Office Theme 1">
      <a:dk1>
        <a:srgbClr val="666699"/>
      </a:dk1>
      <a:lt1>
        <a:srgbClr val="FFFFCC"/>
      </a:lt1>
      <a:dk2>
        <a:srgbClr val="687FCA"/>
      </a:dk2>
      <a:lt2>
        <a:srgbClr val="192449"/>
      </a:lt2>
      <a:accent1>
        <a:srgbClr val="C9DDF1"/>
      </a:accent1>
      <a:accent2>
        <a:srgbClr val="FAC164"/>
      </a:accent2>
      <a:accent3>
        <a:srgbClr val="B9C0E1"/>
      </a:accent3>
      <a:accent4>
        <a:srgbClr val="DADAAE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788D71"/>
        </a:dk1>
        <a:lt1>
          <a:srgbClr val="FFFFCC"/>
        </a:lt1>
        <a:dk2>
          <a:srgbClr val="93A48E"/>
        </a:dk2>
        <a:lt2>
          <a:srgbClr val="192449"/>
        </a:lt2>
        <a:accent1>
          <a:srgbClr val="E8D88A"/>
        </a:accent1>
        <a:accent2>
          <a:srgbClr val="F9B84F"/>
        </a:accent2>
        <a:accent3>
          <a:srgbClr val="C8CFC6"/>
        </a:accent3>
        <a:accent4>
          <a:srgbClr val="DADAAE"/>
        </a:accent4>
        <a:accent5>
          <a:srgbClr val="F2E9C4"/>
        </a:accent5>
        <a:accent6>
          <a:srgbClr val="E2A647"/>
        </a:accent6>
        <a:hlink>
          <a:srgbClr val="BC9652"/>
        </a:hlink>
        <a:folHlink>
          <a:srgbClr val="C1E58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99735B"/>
        </a:dk1>
        <a:lt1>
          <a:srgbClr val="FFFFCC"/>
        </a:lt1>
        <a:dk2>
          <a:srgbClr val="B3937F"/>
        </a:dk2>
        <a:lt2>
          <a:srgbClr val="3C211C"/>
        </a:lt2>
        <a:accent1>
          <a:srgbClr val="D0C4A2"/>
        </a:accent1>
        <a:accent2>
          <a:srgbClr val="F9B84F"/>
        </a:accent2>
        <a:accent3>
          <a:srgbClr val="D6C8C0"/>
        </a:accent3>
        <a:accent4>
          <a:srgbClr val="DADAAE"/>
        </a:accent4>
        <a:accent5>
          <a:srgbClr val="E4DECE"/>
        </a:accent5>
        <a:accent6>
          <a:srgbClr val="E2A647"/>
        </a:accent6>
        <a:hlink>
          <a:srgbClr val="85BBBA"/>
        </a:hlink>
        <a:folHlink>
          <a:srgbClr val="BED98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design template</Template>
  <TotalTime>685</TotalTime>
  <Words>782</Words>
  <Application>Microsoft Office PowerPoint</Application>
  <PresentationFormat>On-screen Show (4:3)</PresentationFormat>
  <Paragraphs>104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Nature design template</vt:lpstr>
      <vt:lpstr>Chapter 14 Faith, Hope and Charity</vt:lpstr>
      <vt:lpstr>By the end of class …</vt:lpstr>
      <vt:lpstr>Virtue</vt:lpstr>
      <vt:lpstr>What the Catechism says …</vt:lpstr>
      <vt:lpstr>What the Saints say …</vt:lpstr>
      <vt:lpstr>2 Kinds of Virtue</vt:lpstr>
      <vt:lpstr>What’s the difference?</vt:lpstr>
      <vt:lpstr>Virtues are like muscles for the soul.</vt:lpstr>
      <vt:lpstr>3 Theological Virtues</vt:lpstr>
      <vt:lpstr>The Virtue of Faith</vt:lpstr>
      <vt:lpstr>The Virtue of Faith</vt:lpstr>
      <vt:lpstr>The Virtue of Hope</vt:lpstr>
      <vt:lpstr>The Virtue of Hope</vt:lpstr>
      <vt:lpstr>The Virtue of Charity</vt:lpstr>
      <vt:lpstr>The Virtue of Hope</vt:lpstr>
      <vt:lpstr>Acts of Faith, Hope and Love</vt:lpstr>
      <vt:lpstr>Acts of Faith, Hope and Love</vt:lpstr>
    </vt:vector>
  </TitlesOfParts>
  <Company>St. Peter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St. Peter School</dc:creator>
  <cp:lastModifiedBy>Sr. Marie Caritas</cp:lastModifiedBy>
  <cp:revision>47</cp:revision>
  <dcterms:created xsi:type="dcterms:W3CDTF">2007-12-13T16:37:21Z</dcterms:created>
  <dcterms:modified xsi:type="dcterms:W3CDTF">2015-08-05T17:23:44Z</dcterms:modified>
</cp:coreProperties>
</file>